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10" r:id="rId2"/>
    <p:sldId id="276" r:id="rId3"/>
    <p:sldId id="419" r:id="rId4"/>
    <p:sldId id="279" r:id="rId5"/>
    <p:sldId id="420" r:id="rId6"/>
    <p:sldId id="372" r:id="rId7"/>
    <p:sldId id="425" r:id="rId8"/>
    <p:sldId id="357" r:id="rId9"/>
    <p:sldId id="334" r:id="rId10"/>
    <p:sldId id="257" r:id="rId11"/>
    <p:sldId id="426" r:id="rId12"/>
    <p:sldId id="421" r:id="rId13"/>
    <p:sldId id="422" r:id="rId14"/>
    <p:sldId id="379" r:id="rId15"/>
    <p:sldId id="402" r:id="rId16"/>
    <p:sldId id="358" r:id="rId17"/>
    <p:sldId id="393" r:id="rId18"/>
    <p:sldId id="417" r:id="rId19"/>
    <p:sldId id="418" r:id="rId20"/>
    <p:sldId id="381" r:id="rId21"/>
    <p:sldId id="405" r:id="rId22"/>
    <p:sldId id="361" r:id="rId23"/>
    <p:sldId id="411" r:id="rId24"/>
    <p:sldId id="413" r:id="rId25"/>
    <p:sldId id="408" r:id="rId26"/>
    <p:sldId id="407" r:id="rId27"/>
    <p:sldId id="406" r:id="rId28"/>
    <p:sldId id="410" r:id="rId29"/>
    <p:sldId id="423" r:id="rId30"/>
    <p:sldId id="424" r:id="rId31"/>
    <p:sldId id="409" r:id="rId32"/>
    <p:sldId id="369" r:id="rId33"/>
    <p:sldId id="362" r:id="rId34"/>
    <p:sldId id="363" r:id="rId35"/>
    <p:sldId id="364" r:id="rId36"/>
    <p:sldId id="365" r:id="rId37"/>
    <p:sldId id="374" r:id="rId38"/>
    <p:sldId id="373" r:id="rId3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CC6600"/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099" autoAdjust="0"/>
    <p:restoredTop sz="94683" autoAdjust="0"/>
  </p:normalViewPr>
  <p:slideViewPr>
    <p:cSldViewPr>
      <p:cViewPr>
        <p:scale>
          <a:sx n="106" d="100"/>
          <a:sy n="106" d="100"/>
        </p:scale>
        <p:origin x="-1764" y="-5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A972174-6EFB-4257-BE88-1153B6535278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FA1697F-7FA8-497C-AEEF-421EE4E14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670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99815-9B09-4CC1-A31A-CCA3515CCB09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24155-5F74-4334-BFBF-586388D63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921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97D7D-84EA-4418-9C84-65330ED273F0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21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6BCB-22DE-40FC-87F9-07D280953B2F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20BB-F82B-42FB-975C-18677EC43BD3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67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AF8A-18EC-44F9-B0D8-999BCE3E7530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4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758E8-67B8-407E-AB67-8A191DAD9222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62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A5C6-A66E-46B1-9398-E82EE4C4CDA8}" type="datetime1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37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843D-E13C-48D9-B392-37256E016562}" type="datetime1">
              <a:rPr lang="en-US" smtClean="0"/>
              <a:t>2/22/2021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40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4D6A-CD34-415A-99E1-175F1A1FA652}" type="datetime1">
              <a:rPr lang="en-US" smtClean="0"/>
              <a:t>2/22/2021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758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62E58-7EEB-4BF3-ADBB-F3487DA67D7A}" type="datetime1">
              <a:rPr lang="en-US" smtClean="0"/>
              <a:t>2/22/2021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56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3D7A6-D4F3-439D-AA84-1B647F73D2B0}" type="datetime1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98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444DB-45B3-461B-A676-ED60DB80FD05}" type="datetime1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73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1F270-282C-4326-8410-A3504BEBBB5B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75A17-C157-40CA-88AE-5AB7CEF78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77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arp.org/health/conditions-treatments/info-2020/coronavirus-deaths-older-adults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egaconnections.com/covid-19-vaccines-adenoviral-vectors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egaconnections.com/covid-19-vaccines-adenoviral-vectors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intvetvaccnet.co.uk/blog/covid-19/vaccine-eight-types-being-teste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tes.bu.edu/covid-corps/projects/science-communication/types-of-vaccines-infographic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intvetvaccnet.co.uk/blog/covid-19/vaccine-eight-types-being-teste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tes.bu.edu/covid-corps/projects/science-communication/types-of-vaccines-infographic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jazeera.com/features/2020/11/24/covid-19-vaccines-explained-in-maps-and-chart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uropeanpharmaceuticalreview.com/article/122275/comparison-of-new-vaccine-approaches-covid-19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vi.org/vaccineswork/covid-19-vaccine-race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intvetvaccnet.co.uk/blog/covid-19/vaccine-eight-types-being-tested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intvetvaccnet.co.uk/blog/covid-19/vaccine-eight-types-being-tested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ytimes.com/interactive/2020/health/pfizer-biontech-covid-19-vaccine.html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20/health/pfizer-biontech-covid-19-vaccine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www.nytimes.com/interactive/2020/health/pfizer-biontech-covid-19-vaccine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www.nytimes.com/interactive/2020/health/pfizer-biontech-covid-19-vaccine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www.nytimes.com/interactive/2020/health/pfizer-biontech-covid-19-vaccine.html" TargetMode="Externa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ytimes.com/interactive/2020/health/pfizer-biontech-covid-19-vaccine.html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hyperlink" Target="https://www.nytimes.com/interactive/2020/health/pfizer-biontech-covid-19-vaccine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ytimes.com/interactive/2020/health/pfizer-biontech-covid-19-vaccine.html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ytimes.com/interactive/2020/health/pfizer-biontech-covid-19-vaccine.html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ytimes.com/interactive/2020/health/pfizer-biontech-covid-19-vaccine.html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2400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20/health/pfizer-biontech-covid-19-vaccine.htm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ytimes.com/2020/12/13/learning/what-does-95-effective-mean-teaching-the-math-of-vaccine-efficacy.html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0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hyperlink" Target="https://investors.modernatx.com/node/7476/html" TargetMode="External"/><Relationship Id="rId5" Type="http://schemas.openxmlformats.org/officeDocument/2006/relationships/image" Target="../media/image20.png"/><Relationship Id="rId10" Type="http://schemas.openxmlformats.org/officeDocument/2006/relationships/image" Target="../media/image31.png"/><Relationship Id="rId4" Type="http://schemas.openxmlformats.org/officeDocument/2006/relationships/image" Target="../media/image19.png"/><Relationship Id="rId9" Type="http://schemas.openxmlformats.org/officeDocument/2006/relationships/hyperlink" Target="https://www.nytimes.com/interactive/2020/health/moderna-covid-19-vaccine.html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12" Type="http://schemas.openxmlformats.org/officeDocument/2006/relationships/image" Target="../media/image36.png"/><Relationship Id="rId2" Type="http://schemas.openxmlformats.org/officeDocument/2006/relationships/hyperlink" Target="https://www.nytimes.com/interactive/2020/health/johnson-johnson-covid-19-vaccine.html#:~:text=The%20Johnson%20%26%20Johnson%20vaccine%20is,vaccine%20uses%20double%2Dstranded%20DNA.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5.png"/><Relationship Id="rId5" Type="http://schemas.openxmlformats.org/officeDocument/2006/relationships/image" Target="../media/image33.png"/><Relationship Id="rId10" Type="http://schemas.openxmlformats.org/officeDocument/2006/relationships/image" Target="../media/image23.png"/><Relationship Id="rId4" Type="http://schemas.openxmlformats.org/officeDocument/2006/relationships/image" Target="../media/image32.png"/><Relationship Id="rId9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6.png"/><Relationship Id="rId3" Type="http://schemas.openxmlformats.org/officeDocument/2006/relationships/hyperlink" Target="https://www.nytimes.com/interactive/2020/health/novavax-covid-19-vaccine.html" TargetMode="External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42.png"/><Relationship Id="rId5" Type="http://schemas.openxmlformats.org/officeDocument/2006/relationships/image" Target="../media/image19.png"/><Relationship Id="rId10" Type="http://schemas.openxmlformats.org/officeDocument/2006/relationships/image" Target="../media/image41.png"/><Relationship Id="rId4" Type="http://schemas.openxmlformats.org/officeDocument/2006/relationships/hyperlink" Target="https://www.nytimes.com/interactive/2020/health/johnson-johnson-covid-19-vaccine.html#:~:text=The%20Johnson%20%26%20Johnson%20vaccine%20is,vaccine%20uses%20double%2Dstranded%20DNA." TargetMode="External"/><Relationship Id="rId9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ackensackmeridianhealth.org/HealthU/2021/01/11/a-simple-breakdown-of-the-ingredients-in-the-covid-vaccines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hackensackmeridianhealth.org/HealthU/2021/01/11/a-simple-breakdown-of-the-ingredients-in-the-covid-vaccine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COVID-19 Vaccines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Snežna Rogelj, PhD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DD065-7500-468C-A747-B78298E373E0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4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 smtClean="0"/>
              <a:t>95% of </a:t>
            </a:r>
            <a:r>
              <a:rPr lang="en-US" sz="2800" dirty="0"/>
              <a:t>Americans </a:t>
            </a:r>
            <a:r>
              <a:rPr lang="en-US" sz="2800" dirty="0" smtClean="0"/>
              <a:t>killed </a:t>
            </a:r>
            <a:r>
              <a:rPr lang="en-US" sz="2800" dirty="0"/>
              <a:t>by COVID-19 </a:t>
            </a:r>
            <a:r>
              <a:rPr lang="en-US" sz="2800" dirty="0" smtClean="0"/>
              <a:t>were </a:t>
            </a:r>
            <a:r>
              <a:rPr lang="en-US" sz="2800" dirty="0"/>
              <a:t>50 or </a:t>
            </a:r>
            <a:r>
              <a:rPr lang="en-US" sz="2800" dirty="0" smtClean="0"/>
              <a:t>older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79" y="1600200"/>
            <a:ext cx="7863642" cy="4525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" y="6581001"/>
            <a:ext cx="7924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hlinkClick r:id="rId3"/>
              </a:rPr>
              <a:t>https://www.aarp.org/health/conditions-treatments/info-2020/coronavirus-deaths-older-adults.html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B4E35-8832-453C-B1CD-CA022897CA05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5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How to prevent acute SARS-CoV-2 infections?</a:t>
            </a:r>
            <a:br>
              <a:rPr lang="en-US" sz="2400" dirty="0" smtClean="0"/>
            </a:br>
            <a:r>
              <a:rPr lang="en-US" sz="2400" dirty="0" smtClean="0"/>
              <a:t>Pre-alert and train the immune system 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AF8A-18EC-44F9-B0D8-999BCE3E7530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988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BCEA-B04F-48CE-9E31-3A752E2034BC}" type="datetime1">
              <a:rPr lang="en-US" smtClean="0"/>
              <a:t>2/22/2021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68716-C54B-4862-BEAF-933FFA30796B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32900" y="457200"/>
            <a:ext cx="4190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How immune system works</a:t>
            </a:r>
            <a:endParaRPr lang="en-US" sz="28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002832"/>
            <a:ext cx="4912887" cy="5124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33600" y="6553200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https://www.promegaconnections.com/covid-19-vaccines-adenoviral-vectors</a:t>
            </a:r>
            <a:r>
              <a:rPr lang="en-US" sz="1100" dirty="0" smtClean="0">
                <a:hlinkClick r:id="rId3"/>
              </a:rPr>
              <a:t>/</a:t>
            </a:r>
            <a:r>
              <a:rPr lang="en-US" sz="1100" dirty="0" smtClean="0"/>
              <a:t>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2689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F58D-CC28-43A3-980A-D68B11E9F3AA}" type="datetime1">
              <a:rPr lang="en-US" smtClean="0"/>
              <a:t>2/22/2021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68716-C54B-4862-BEAF-933FFA30796B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32900" y="457200"/>
            <a:ext cx="4190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How immune system works</a:t>
            </a:r>
            <a:endParaRPr lang="en-US" sz="28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80420"/>
            <a:ext cx="4912887" cy="5124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33600" y="6553200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https://www.promegaconnections.com/covid-19-vaccines-adenoviral-vectors</a:t>
            </a:r>
            <a:r>
              <a:rPr lang="en-US" sz="1100" dirty="0" smtClean="0">
                <a:hlinkClick r:id="rId3"/>
              </a:rPr>
              <a:t>/</a:t>
            </a:r>
            <a:r>
              <a:rPr lang="en-US" sz="1100" dirty="0" smtClean="0"/>
              <a:t> </a:t>
            </a:r>
            <a:endParaRPr lang="en-US" sz="1100" dirty="0"/>
          </a:p>
        </p:txBody>
      </p:sp>
      <p:sp>
        <p:nvSpPr>
          <p:cNvPr id="3" name="Right Arrow 2"/>
          <p:cNvSpPr/>
          <p:nvPr/>
        </p:nvSpPr>
        <p:spPr>
          <a:xfrm>
            <a:off x="6705600" y="4957213"/>
            <a:ext cx="3810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055224" y="5014863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85D8A"/>
                </a:solidFill>
              </a:rPr>
              <a:t>Kill infected cells</a:t>
            </a:r>
            <a:endParaRPr lang="en-US" dirty="0">
              <a:solidFill>
                <a:srgbClr val="385D8A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flipH="1">
            <a:off x="2099815" y="4913900"/>
            <a:ext cx="46616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3239" y="4800600"/>
            <a:ext cx="201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solidFill>
                  <a:srgbClr val="385D8A"/>
                </a:solidFill>
              </a:rPr>
              <a:t>Make antibodies</a:t>
            </a:r>
          </a:p>
          <a:p>
            <a:pPr algn="r"/>
            <a:r>
              <a:rPr lang="en-US" dirty="0" smtClean="0">
                <a:solidFill>
                  <a:srgbClr val="385D8A"/>
                </a:solidFill>
              </a:rPr>
              <a:t> that coat free virus</a:t>
            </a:r>
            <a:endParaRPr lang="en-US" dirty="0">
              <a:solidFill>
                <a:srgbClr val="385D8A"/>
              </a:solidFill>
            </a:endParaRPr>
          </a:p>
        </p:txBody>
      </p:sp>
      <p:sp>
        <p:nvSpPr>
          <p:cNvPr id="10" name="Striped Right Arrow 9"/>
          <p:cNvSpPr/>
          <p:nvPr/>
        </p:nvSpPr>
        <p:spPr>
          <a:xfrm rot="5400000">
            <a:off x="3677412" y="5631180"/>
            <a:ext cx="597408" cy="484632"/>
          </a:xfrm>
          <a:prstGeom prst="stripedRightArrow">
            <a:avLst>
              <a:gd name="adj1" fmla="val 50000"/>
              <a:gd name="adj2" fmla="val 684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riped Right Arrow 11"/>
          <p:cNvSpPr/>
          <p:nvPr/>
        </p:nvSpPr>
        <p:spPr>
          <a:xfrm rot="5400000">
            <a:off x="5021580" y="5631180"/>
            <a:ext cx="597408" cy="484632"/>
          </a:xfrm>
          <a:prstGeom prst="stripedRightArrow">
            <a:avLst>
              <a:gd name="adj1" fmla="val 50000"/>
              <a:gd name="adj2" fmla="val 684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90900" y="608166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Remember next time(s)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70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81200" y="6477000"/>
            <a:ext cx="54864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</a:t>
            </a:r>
            <a:r>
              <a:rPr lang="en-US" sz="1200" dirty="0" smtClean="0">
                <a:hlinkClick r:id="rId2"/>
              </a:rPr>
              <a:t>www.intvetvaccnet.co.uk/blog/covid-19/vaccine-eight-types-being-tested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2497D-684E-4465-B8AE-99FC7F96E541}" type="datetime1">
              <a:rPr lang="en-US" smtClean="0"/>
              <a:t>2/22/2021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68716-C54B-4862-BEAF-933FFA30796B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32900" y="457200"/>
            <a:ext cx="4190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How immune system works</a:t>
            </a:r>
            <a:endParaRPr lang="en-US" sz="2800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474" y="980420"/>
            <a:ext cx="1593294" cy="53109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374980" y="6324600"/>
            <a:ext cx="21062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Types of Vaccines </a:t>
            </a:r>
            <a:r>
              <a:rPr lang="en-US" sz="1200" dirty="0" smtClean="0">
                <a:hlinkClick r:id="rId4"/>
              </a:rPr>
              <a:t>Infographics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5843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81200" y="6477000"/>
            <a:ext cx="54864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</a:t>
            </a:r>
            <a:r>
              <a:rPr lang="en-US" sz="1200" dirty="0" smtClean="0">
                <a:hlinkClick r:id="rId2"/>
              </a:rPr>
              <a:t>www.intvetvaccnet.co.uk/blog/covid-19/vaccine-eight-types-being-tested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A091-8FD1-41DA-BEF1-0DE66C5B1146}" type="datetime1">
              <a:rPr lang="en-US" smtClean="0"/>
              <a:t>2/22/2021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68716-C54B-4862-BEAF-933FFA30796B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32900" y="457200"/>
            <a:ext cx="4190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How immune system works</a:t>
            </a:r>
            <a:endParaRPr lang="en-US" sz="2800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474" y="980420"/>
            <a:ext cx="1593294" cy="53109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374980" y="6324600"/>
            <a:ext cx="21062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Types of Vaccines </a:t>
            </a:r>
            <a:r>
              <a:rPr lang="en-US" sz="1200" dirty="0" smtClean="0">
                <a:hlinkClick r:id="rId4"/>
              </a:rPr>
              <a:t>Infographics </a:t>
            </a:r>
            <a:endParaRPr lang="en-US" sz="1200" dirty="0"/>
          </a:p>
        </p:txBody>
      </p:sp>
      <p:sp>
        <p:nvSpPr>
          <p:cNvPr id="5" name="Down Arrow 4"/>
          <p:cNvSpPr/>
          <p:nvPr/>
        </p:nvSpPr>
        <p:spPr>
          <a:xfrm>
            <a:off x="4306963" y="2362200"/>
            <a:ext cx="242316" cy="2057400"/>
          </a:xfrm>
          <a:prstGeom prst="downArrow">
            <a:avLst/>
          </a:prstGeom>
          <a:solidFill>
            <a:srgbClr val="385D8A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513721" y="4495800"/>
            <a:ext cx="914400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28121" y="4495800"/>
            <a:ext cx="914400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738578">
            <a:off x="4061743" y="4407229"/>
            <a:ext cx="242316" cy="544606"/>
          </a:xfrm>
          <a:prstGeom prst="downArrow">
            <a:avLst/>
          </a:prstGeom>
          <a:solidFill>
            <a:srgbClr val="385D8A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9433884">
            <a:off x="4565303" y="4389295"/>
            <a:ext cx="242316" cy="544606"/>
          </a:xfrm>
          <a:prstGeom prst="downArrow">
            <a:avLst/>
          </a:prstGeom>
          <a:solidFill>
            <a:srgbClr val="385D8A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riped Right Arrow 12"/>
          <p:cNvSpPr/>
          <p:nvPr/>
        </p:nvSpPr>
        <p:spPr>
          <a:xfrm rot="5400000">
            <a:off x="3742321" y="5289042"/>
            <a:ext cx="457200" cy="242316"/>
          </a:xfrm>
          <a:prstGeom prst="stripedRightArrow">
            <a:avLst>
              <a:gd name="adj1" fmla="val 50000"/>
              <a:gd name="adj2" fmla="val 684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riped Right Arrow 13"/>
          <p:cNvSpPr/>
          <p:nvPr/>
        </p:nvSpPr>
        <p:spPr>
          <a:xfrm rot="5400000">
            <a:off x="4616959" y="5289042"/>
            <a:ext cx="457200" cy="242316"/>
          </a:xfrm>
          <a:prstGeom prst="stripedRightArrow">
            <a:avLst>
              <a:gd name="adj1" fmla="val 50000"/>
              <a:gd name="adj2" fmla="val 684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Antibody Response</a:t>
            </a:r>
            <a:endParaRPr lang="en-US" sz="2800" dirty="0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40429"/>
            <a:ext cx="5437351" cy="288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7D27-9C84-439C-8F1B-54568F135142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0484"/>
            <a:ext cx="1357788" cy="4525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6248400" y="4495800"/>
            <a:ext cx="1578429" cy="1645104"/>
          </a:xfrm>
          <a:prstGeom prst="ellipse">
            <a:avLst/>
          </a:prstGeom>
          <a:noFill/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16200000">
            <a:off x="2850642" y="1416558"/>
            <a:ext cx="242316" cy="2895600"/>
          </a:xfrm>
          <a:prstGeom prst="downArrow">
            <a:avLst/>
          </a:prstGeom>
          <a:solidFill>
            <a:srgbClr val="385D8A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/>
          <p:cNvSpPr/>
          <p:nvPr/>
        </p:nvSpPr>
        <p:spPr>
          <a:xfrm>
            <a:off x="4419600" y="2743199"/>
            <a:ext cx="457200" cy="242316"/>
          </a:xfrm>
          <a:prstGeom prst="stripedRightArrow">
            <a:avLst>
              <a:gd name="adj1" fmla="val 50000"/>
              <a:gd name="adj2" fmla="val 684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F8990-3E2D-4D5B-9576-3F98A82C424D}" type="datetime1">
              <a:rPr lang="en-US" smtClean="0"/>
              <a:t>2/22/2021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496150"/>
            <a:ext cx="7023100" cy="46790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14400" y="6550223"/>
            <a:ext cx="7467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www.aljazeera.com/features/2020/11/24/covid-19-vaccines-explained-in-maps-and-charts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64791-7780-4C4A-920C-ECC65B29C0CD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68716-C54B-4862-BEAF-933FFA30796B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Options for building an immunity</a:t>
            </a:r>
            <a:br>
              <a:rPr lang="en-US" sz="2800" dirty="0" smtClean="0"/>
            </a:br>
            <a:r>
              <a:rPr lang="en-US" sz="2800" dirty="0" smtClean="0"/>
              <a:t>without actual SARS-CoV-2 infection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480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Building immune response </a:t>
            </a:r>
            <a:r>
              <a:rPr lang="en-US" sz="2800" i="1" dirty="0"/>
              <a:t>without</a:t>
            </a:r>
            <a:r>
              <a:rPr lang="en-US" sz="2800" dirty="0"/>
              <a:t> </a:t>
            </a:r>
            <a:r>
              <a:rPr lang="en-US" sz="2800" dirty="0" smtClean="0"/>
              <a:t>an infection: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m</a:t>
            </a:r>
            <a:r>
              <a:rPr lang="en-US" sz="2800" dirty="0" smtClean="0"/>
              <a:t>any ways, each with </a:t>
            </a:r>
            <a:r>
              <a:rPr lang="en-US" sz="2800" dirty="0" smtClean="0"/>
              <a:t>pluses </a:t>
            </a:r>
            <a:r>
              <a:rPr lang="en-US" sz="2800" dirty="0" smtClean="0"/>
              <a:t>&amp; minuses</a:t>
            </a:r>
            <a:endParaRPr lang="en-US" sz="2800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447800"/>
            <a:ext cx="5685640" cy="47835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38200" y="6324600"/>
            <a:ext cx="8153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hlinkClick r:id="rId3"/>
              </a:rPr>
              <a:t>https://www.europeanpharmaceuticalreview.com/article/122275/comparison-of-new-vaccine-approaches-covid-19/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CE7F-51F8-4417-8DFC-EEA94B67553C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7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COVID vaccines i</a:t>
            </a:r>
            <a:r>
              <a:rPr lang="en-US" sz="2800" dirty="0" smtClean="0"/>
              <a:t>n </a:t>
            </a:r>
            <a:r>
              <a:rPr lang="en-US" sz="2800" dirty="0" smtClean="0"/>
              <a:t>the USA: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Pfizer </a:t>
            </a:r>
            <a:r>
              <a:rPr lang="en-US" sz="2800" dirty="0" smtClean="0"/>
              <a:t>and Moderna, J&amp;J coming along soon</a:t>
            </a:r>
            <a:endParaRPr lang="en-US" sz="2800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05781"/>
            <a:ext cx="8229600" cy="411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52636" y="6581001"/>
            <a:ext cx="43929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hlinkClick r:id="rId3"/>
              </a:rPr>
              <a:t>Gavi The Vaccine Alliance: The COVID-19 vaccine race</a:t>
            </a:r>
            <a:r>
              <a:rPr lang="en-US" sz="1200" dirty="0" smtClean="0"/>
              <a:t> Feb. 10, 2021</a:t>
            </a:r>
            <a:endParaRPr lang="en-US" sz="1200" dirty="0"/>
          </a:p>
        </p:txBody>
      </p:sp>
      <p:sp>
        <p:nvSpPr>
          <p:cNvPr id="3" name="Oval 2"/>
          <p:cNvSpPr/>
          <p:nvPr/>
        </p:nvSpPr>
        <p:spPr>
          <a:xfrm>
            <a:off x="2133600" y="2895600"/>
            <a:ext cx="15240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99443" y="3228945"/>
            <a:ext cx="5293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385D8A"/>
                </a:solidFill>
                <a:latin typeface="Candara" panose="020E0502030303020204" pitchFamily="34" charset="0"/>
              </a:rPr>
              <a:t>&amp; </a:t>
            </a:r>
            <a:r>
              <a:rPr lang="en-US" sz="700" b="1" dirty="0" smtClean="0">
                <a:solidFill>
                  <a:srgbClr val="385D8A"/>
                </a:solidFill>
                <a:latin typeface="Candara" panose="020E0502030303020204" pitchFamily="34" charset="0"/>
              </a:rPr>
              <a:t>PFIZER</a:t>
            </a:r>
            <a:endParaRPr lang="en-US" sz="700" b="1" dirty="0">
              <a:solidFill>
                <a:srgbClr val="385D8A"/>
              </a:solidFill>
              <a:latin typeface="Candara" panose="020E0502030303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8229600" y="5562600"/>
            <a:ext cx="3810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ED969-6BB5-4D24-932F-DBACE909C617}" type="datetime1">
              <a:rPr lang="en-US" smtClean="0"/>
              <a:t>2/22/2021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81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0684-79FF-4838-9457-875CDA21A842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68716-C54B-4862-BEAF-933FFA30796B}" type="slidenum">
              <a:rPr lang="en-US" smtClean="0"/>
              <a:t>2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How you get infected with SARS-CoV-2</a:t>
            </a:r>
            <a:endParaRPr lang="en-US" sz="2800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52600"/>
            <a:ext cx="5917046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859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81200" y="6477000"/>
            <a:ext cx="54864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</a:t>
            </a:r>
            <a:r>
              <a:rPr lang="en-US" sz="1200" dirty="0" smtClean="0">
                <a:hlinkClick r:id="rId2"/>
              </a:rPr>
              <a:t>www.intvetvaccnet.co.uk/blog/covid-19/vaccine-eight-types-being-tested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E763-ECD7-42E8-A17D-CC03A6AC2339}" type="datetime1">
              <a:rPr lang="en-US" smtClean="0"/>
              <a:t>2/22/2021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68716-C54B-4862-BEAF-933FFA30796B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4007" y="457200"/>
            <a:ext cx="7668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Building immune response without </a:t>
            </a:r>
            <a:r>
              <a:rPr lang="en-US" sz="2800" dirty="0" smtClean="0">
                <a:solidFill>
                  <a:srgbClr val="FF0000"/>
                </a:solidFill>
              </a:rPr>
              <a:t>COVID</a:t>
            </a:r>
            <a:r>
              <a:rPr lang="en-US" sz="2800" dirty="0" smtClean="0"/>
              <a:t> infection</a:t>
            </a:r>
            <a:endParaRPr lang="en-US" sz="2800" dirty="0"/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258" y="980419"/>
            <a:ext cx="1597168" cy="53238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3848100" y="1197429"/>
            <a:ext cx="1447800" cy="762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09800" y="1393763"/>
            <a:ext cx="1305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Coronavirus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55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81200" y="6477000"/>
            <a:ext cx="54864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</a:t>
            </a:r>
            <a:r>
              <a:rPr lang="en-US" sz="1200" dirty="0" smtClean="0">
                <a:hlinkClick r:id="rId2"/>
              </a:rPr>
              <a:t>www.intvetvaccnet.co.uk/blog/covid-19/vaccine-eight-types-being-tested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A098C-C57E-41EE-8475-D91B4697E092}" type="datetime1">
              <a:rPr lang="en-US" smtClean="0"/>
              <a:t>2/22/2021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68716-C54B-4862-BEAF-933FFA30796B}" type="slidenum">
              <a:rPr lang="en-US" smtClean="0"/>
              <a:t>21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4007" y="457200"/>
            <a:ext cx="7668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Building immune response without COVID infection</a:t>
            </a:r>
            <a:endParaRPr lang="en-US" sz="2800" dirty="0"/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258" y="980419"/>
            <a:ext cx="1597168" cy="53238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3848100" y="1197429"/>
            <a:ext cx="1447800" cy="762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533901" y="1524000"/>
            <a:ext cx="3810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63131" y="1278347"/>
            <a:ext cx="324746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385D8A"/>
                </a:solidFill>
              </a:rPr>
              <a:t>Spike </a:t>
            </a:r>
            <a:r>
              <a:rPr lang="en-US" sz="1400" dirty="0" smtClean="0">
                <a:solidFill>
                  <a:srgbClr val="385D8A"/>
                </a:solidFill>
              </a:rPr>
              <a:t>protein: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most </a:t>
            </a:r>
            <a:r>
              <a:rPr lang="en-US" sz="1400" dirty="0"/>
              <a:t>visible to the immune </a:t>
            </a:r>
            <a:r>
              <a:rPr lang="en-US" sz="1400" dirty="0" smtClean="0"/>
              <a:t>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coded in viral </a:t>
            </a:r>
            <a:r>
              <a:rPr lang="en-US" sz="1400" dirty="0" smtClean="0"/>
              <a:t>mRNA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one </a:t>
            </a:r>
            <a:r>
              <a:rPr lang="en-US" sz="1400" dirty="0"/>
              <a:t>of </a:t>
            </a:r>
            <a:r>
              <a:rPr lang="en-US" sz="1400" i="1" dirty="0"/>
              <a:t>many</a:t>
            </a:r>
            <a:r>
              <a:rPr lang="en-US" sz="1400" dirty="0"/>
              <a:t> other </a:t>
            </a:r>
            <a:r>
              <a:rPr lang="en-US" sz="1400" dirty="0" smtClean="0"/>
              <a:t>proteins needed </a:t>
            </a:r>
            <a:r>
              <a:rPr lang="en-US" sz="1400" dirty="0"/>
              <a:t>to make the full virus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11" name="Block Arc 10"/>
          <p:cNvSpPr/>
          <p:nvPr/>
        </p:nvSpPr>
        <p:spPr>
          <a:xfrm rot="6204710">
            <a:off x="4236411" y="1477564"/>
            <a:ext cx="188556" cy="242249"/>
          </a:xfrm>
          <a:prstGeom prst="blockArc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75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6" t="15077" r="35535" b="12800"/>
          <a:stretch/>
        </p:blipFill>
        <p:spPr bwMode="auto">
          <a:xfrm>
            <a:off x="282265" y="1643622"/>
            <a:ext cx="1128669" cy="107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5" t="28093" r="40712" b="43689"/>
          <a:stretch/>
        </p:blipFill>
        <p:spPr bwMode="auto">
          <a:xfrm>
            <a:off x="228600" y="152400"/>
            <a:ext cx="1723001" cy="1277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2" t="17073" r="33616" b="13801"/>
          <a:stretch/>
        </p:blipFill>
        <p:spPr bwMode="auto">
          <a:xfrm>
            <a:off x="4648200" y="1540531"/>
            <a:ext cx="2327565" cy="3128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1" t="13232" r="26846" b="9293"/>
          <a:stretch/>
        </p:blipFill>
        <p:spPr bwMode="auto">
          <a:xfrm>
            <a:off x="6485817" y="3886200"/>
            <a:ext cx="2286000" cy="2606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3" t="21247" r="32572" b="26157"/>
          <a:stretch/>
        </p:blipFill>
        <p:spPr bwMode="auto">
          <a:xfrm>
            <a:off x="5257800" y="5221052"/>
            <a:ext cx="962272" cy="93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4" t="12564" r="26207" b="10629"/>
          <a:stretch/>
        </p:blipFill>
        <p:spPr bwMode="auto">
          <a:xfrm>
            <a:off x="2791690" y="4342141"/>
            <a:ext cx="1835728" cy="2257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V="1">
            <a:off x="4343400" y="2514600"/>
            <a:ext cx="609600" cy="76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943600" y="3314700"/>
            <a:ext cx="114300" cy="4953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324600" y="4342141"/>
            <a:ext cx="8382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324600" y="5471064"/>
            <a:ext cx="381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59231" y="5221052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+</a:t>
            </a:r>
            <a:endParaRPr lang="en-US" sz="4400" dirty="0"/>
          </a:p>
        </p:txBody>
      </p:sp>
      <p:sp>
        <p:nvSpPr>
          <p:cNvPr id="30" name="TextBox 29"/>
          <p:cNvSpPr txBox="1"/>
          <p:nvPr/>
        </p:nvSpPr>
        <p:spPr>
          <a:xfrm>
            <a:off x="2439864" y="5473361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+</a:t>
            </a:r>
            <a:endParaRPr lang="en-US" sz="4400" dirty="0"/>
          </a:p>
        </p:txBody>
      </p:sp>
      <p:sp>
        <p:nvSpPr>
          <p:cNvPr id="29" name="TextBox 28"/>
          <p:cNvSpPr txBox="1"/>
          <p:nvPr/>
        </p:nvSpPr>
        <p:spPr>
          <a:xfrm>
            <a:off x="334448" y="5574994"/>
            <a:ext cx="1494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Memory B cells </a:t>
            </a:r>
          </a:p>
          <a:p>
            <a:r>
              <a:rPr lang="en-US" sz="1200" dirty="0" smtClean="0"/>
              <a:t> to make antibody </a:t>
            </a:r>
          </a:p>
          <a:p>
            <a:r>
              <a:rPr lang="en-US" sz="1200" dirty="0" smtClean="0"/>
              <a:t>&amp; targeted T cells </a:t>
            </a:r>
          </a:p>
          <a:p>
            <a:r>
              <a:rPr lang="en-US" sz="1200" dirty="0" smtClean="0"/>
              <a:t>when re-exposed</a:t>
            </a:r>
            <a:endParaRPr lang="en-US" sz="1200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dirty="0" smtClean="0">
                <a:hlinkClick r:id="rId8"/>
              </a:rPr>
              <a:t>Pfizer Vaccine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1200" dirty="0" smtClean="0"/>
              <a:t>= </a:t>
            </a:r>
            <a:r>
              <a:rPr lang="en-US" sz="1400" dirty="0" smtClean="0"/>
              <a:t>Pfizer + </a:t>
            </a:r>
            <a:r>
              <a:rPr lang="en-US" sz="1400" dirty="0" err="1" smtClean="0"/>
              <a:t>BioNTech</a:t>
            </a:r>
            <a:r>
              <a:rPr lang="en-US" sz="1400" dirty="0" smtClean="0"/>
              <a:t> (German)</a:t>
            </a:r>
            <a:br>
              <a:rPr lang="en-US" sz="1400" dirty="0" smtClean="0"/>
            </a:br>
            <a:r>
              <a:rPr lang="en-US" sz="1400" dirty="0" smtClean="0"/>
              <a:t>= </a:t>
            </a:r>
            <a:r>
              <a:rPr lang="en-US" sz="1400" dirty="0"/>
              <a:t> </a:t>
            </a:r>
            <a:r>
              <a:rPr lang="en-US" sz="1400" b="1" dirty="0" smtClean="0"/>
              <a:t> </a:t>
            </a:r>
            <a:r>
              <a:rPr lang="en-US" sz="1400" dirty="0" smtClean="0"/>
              <a:t>BNT162b2 </a:t>
            </a:r>
            <a:r>
              <a:rPr lang="en-US" sz="1400" dirty="0"/>
              <a:t>=  </a:t>
            </a:r>
            <a:r>
              <a:rPr lang="en-US" sz="1400" dirty="0" err="1" smtClean="0"/>
              <a:t>tozinameran</a:t>
            </a:r>
            <a:r>
              <a:rPr lang="en-US" sz="1400" dirty="0" smtClean="0"/>
              <a:t> = </a:t>
            </a:r>
            <a:r>
              <a:rPr lang="en-US" sz="1400" dirty="0" err="1"/>
              <a:t>Comirnaty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= 95% efficacy</a:t>
            </a:r>
            <a:br>
              <a:rPr lang="en-US" sz="1400" dirty="0" smtClean="0"/>
            </a:br>
            <a:r>
              <a:rPr lang="en-US" sz="1400" dirty="0" smtClean="0"/>
              <a:t>=</a:t>
            </a:r>
            <a:r>
              <a:rPr lang="en-US" sz="1400" dirty="0" smtClean="0"/>
              <a:t>0.3ml (30ug mRNA)</a:t>
            </a: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200" dirty="0"/>
          </a:p>
        </p:txBody>
      </p:sp>
      <p:sp>
        <p:nvSpPr>
          <p:cNvPr id="10" name="Curved Left Arrow 9"/>
          <p:cNvSpPr/>
          <p:nvPr/>
        </p:nvSpPr>
        <p:spPr>
          <a:xfrm rot="766089">
            <a:off x="1382139" y="742740"/>
            <a:ext cx="698816" cy="1581238"/>
          </a:xfrm>
          <a:prstGeom prst="curved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9" t="20086" r="40897" b="8498"/>
          <a:stretch/>
        </p:blipFill>
        <p:spPr bwMode="auto">
          <a:xfrm>
            <a:off x="2439864" y="1585960"/>
            <a:ext cx="1882271" cy="227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5" t="28073" r="44567" b="54542"/>
          <a:stretch/>
        </p:blipFill>
        <p:spPr bwMode="auto">
          <a:xfrm>
            <a:off x="7204502" y="418744"/>
            <a:ext cx="1684317" cy="5326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7168116" y="946596"/>
            <a:ext cx="17915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/>
              <a:t>Stable at -20 for </a:t>
            </a:r>
          </a:p>
          <a:p>
            <a:pPr algn="ctr"/>
            <a:r>
              <a:rPr lang="en-US" sz="1000" dirty="0" smtClean="0"/>
              <a:t>Must be used in 6hr when thawed</a:t>
            </a:r>
            <a:endParaRPr lang="en-US" sz="1000" dirty="0"/>
          </a:p>
        </p:txBody>
      </p:sp>
      <p:sp>
        <p:nvSpPr>
          <p:cNvPr id="32" name="Rectangle 31"/>
          <p:cNvSpPr/>
          <p:nvPr/>
        </p:nvSpPr>
        <p:spPr>
          <a:xfrm>
            <a:off x="334448" y="2725821"/>
            <a:ext cx="102430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900" dirty="0" smtClean="0"/>
              <a:t>RNA  for “spike protein” ONLY</a:t>
            </a:r>
          </a:p>
          <a:p>
            <a:pPr algn="ctr" fontAlgn="base"/>
            <a:r>
              <a:rPr lang="en-US" sz="900" dirty="0" smtClean="0"/>
              <a:t> inside a protective  lipid capsule</a:t>
            </a:r>
            <a:endParaRPr lang="en-US" sz="900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759232" y="4495800"/>
            <a:ext cx="498568" cy="457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triped Right Arrow 24"/>
          <p:cNvSpPr/>
          <p:nvPr/>
        </p:nvSpPr>
        <p:spPr>
          <a:xfrm rot="10800000">
            <a:off x="1830265" y="5791200"/>
            <a:ext cx="433127" cy="187055"/>
          </a:xfrm>
          <a:prstGeom prst="stripedRightArrow">
            <a:avLst>
              <a:gd name="adj1" fmla="val 50000"/>
              <a:gd name="adj2" fmla="val 684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A25DB-2A83-4277-B00E-E8BE0E008643}" type="datetime1">
              <a:rPr lang="en-US" smtClean="0"/>
              <a:t>2/22/2021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2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5" t="28093" r="40712" b="43689"/>
          <a:stretch/>
        </p:blipFill>
        <p:spPr bwMode="auto">
          <a:xfrm>
            <a:off x="228600" y="152400"/>
            <a:ext cx="1723001" cy="1277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dirty="0" smtClean="0">
                <a:hlinkClick r:id="rId3"/>
              </a:rPr>
              <a:t>Pfizer Vaccine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1200" dirty="0" smtClean="0"/>
              <a:t>= </a:t>
            </a:r>
            <a:r>
              <a:rPr lang="en-US" sz="1400" dirty="0" smtClean="0"/>
              <a:t>Pfizer + </a:t>
            </a:r>
            <a:r>
              <a:rPr lang="en-US" sz="1400" dirty="0" err="1" smtClean="0"/>
              <a:t>BioNTech</a:t>
            </a:r>
            <a:r>
              <a:rPr lang="en-US" sz="1400" dirty="0" smtClean="0"/>
              <a:t> (German)</a:t>
            </a:r>
            <a:br>
              <a:rPr lang="en-US" sz="1400" dirty="0" smtClean="0"/>
            </a:br>
            <a:r>
              <a:rPr lang="en-US" sz="1400" dirty="0" smtClean="0"/>
              <a:t>= </a:t>
            </a:r>
            <a:r>
              <a:rPr lang="en-US" sz="1400" dirty="0"/>
              <a:t> </a:t>
            </a:r>
            <a:r>
              <a:rPr lang="en-US" sz="1400" b="1" dirty="0" smtClean="0"/>
              <a:t> </a:t>
            </a:r>
            <a:r>
              <a:rPr lang="en-US" sz="1400" dirty="0" smtClean="0"/>
              <a:t>BNT162b2 </a:t>
            </a:r>
            <a:r>
              <a:rPr lang="en-US" sz="1400" dirty="0"/>
              <a:t>=  </a:t>
            </a:r>
            <a:r>
              <a:rPr lang="en-US" sz="1400" dirty="0" err="1" smtClean="0"/>
              <a:t>tozinameran</a:t>
            </a:r>
            <a:r>
              <a:rPr lang="en-US" sz="1400" dirty="0" smtClean="0"/>
              <a:t> = </a:t>
            </a:r>
            <a:r>
              <a:rPr lang="en-US" sz="1400" dirty="0" err="1"/>
              <a:t>Comirnaty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= 95% efficacy</a:t>
            </a:r>
            <a:br>
              <a:rPr lang="en-US" sz="1400" dirty="0" smtClean="0"/>
            </a:br>
            <a:r>
              <a:rPr lang="en-US" sz="1400" dirty="0" smtClean="0"/>
              <a:t>=0.3ml</a:t>
            </a:r>
            <a:br>
              <a:rPr lang="en-US" sz="1400" dirty="0" smtClean="0"/>
            </a:br>
            <a:endParaRPr lang="en-US" sz="1200" dirty="0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5" t="28073" r="44567" b="54542"/>
          <a:stretch/>
        </p:blipFill>
        <p:spPr bwMode="auto">
          <a:xfrm>
            <a:off x="7204502" y="418744"/>
            <a:ext cx="1684317" cy="5326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7168116" y="946596"/>
            <a:ext cx="17915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/>
              <a:t>Stable at -20 for </a:t>
            </a:r>
          </a:p>
          <a:p>
            <a:pPr algn="ctr"/>
            <a:r>
              <a:rPr lang="en-US" sz="1000" dirty="0" smtClean="0"/>
              <a:t>Must be used in 6hr when thawed</a:t>
            </a:r>
            <a:endParaRPr lang="en-US" sz="1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E4ED-61D3-477D-839E-2D0B6FD58576}" type="datetime1">
              <a:rPr lang="en-US" smtClean="0"/>
              <a:t>2/22/2021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3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6" t="15077" r="35535" b="12800"/>
          <a:stretch/>
        </p:blipFill>
        <p:spPr bwMode="auto">
          <a:xfrm>
            <a:off x="282265" y="1643622"/>
            <a:ext cx="1128669" cy="107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5" t="28093" r="40712" b="43689"/>
          <a:stretch/>
        </p:blipFill>
        <p:spPr bwMode="auto">
          <a:xfrm>
            <a:off x="228600" y="152400"/>
            <a:ext cx="1723001" cy="1277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dirty="0" smtClean="0">
                <a:hlinkClick r:id="rId4"/>
              </a:rPr>
              <a:t>Pfizer Vaccine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1200" dirty="0" smtClean="0"/>
              <a:t>= </a:t>
            </a:r>
            <a:r>
              <a:rPr lang="en-US" sz="1400" dirty="0" smtClean="0"/>
              <a:t>Pfizer + </a:t>
            </a:r>
            <a:r>
              <a:rPr lang="en-US" sz="1400" dirty="0" err="1" smtClean="0"/>
              <a:t>BioNTech</a:t>
            </a:r>
            <a:r>
              <a:rPr lang="en-US" sz="1400" dirty="0" smtClean="0"/>
              <a:t> (German)</a:t>
            </a:r>
            <a:br>
              <a:rPr lang="en-US" sz="1400" dirty="0" smtClean="0"/>
            </a:br>
            <a:r>
              <a:rPr lang="en-US" sz="1400" dirty="0" smtClean="0"/>
              <a:t>= </a:t>
            </a:r>
            <a:r>
              <a:rPr lang="en-US" sz="1400" dirty="0"/>
              <a:t> </a:t>
            </a:r>
            <a:r>
              <a:rPr lang="en-US" sz="1400" b="1" dirty="0" smtClean="0"/>
              <a:t> </a:t>
            </a:r>
            <a:r>
              <a:rPr lang="en-US" sz="1400" dirty="0" smtClean="0"/>
              <a:t>BNT162b2 </a:t>
            </a:r>
            <a:r>
              <a:rPr lang="en-US" sz="1400" dirty="0"/>
              <a:t>=  </a:t>
            </a:r>
            <a:r>
              <a:rPr lang="en-US" sz="1400" dirty="0" err="1" smtClean="0"/>
              <a:t>tozinameran</a:t>
            </a:r>
            <a:r>
              <a:rPr lang="en-US" sz="1400" dirty="0" smtClean="0"/>
              <a:t> = </a:t>
            </a:r>
            <a:r>
              <a:rPr lang="en-US" sz="1400" dirty="0" err="1"/>
              <a:t>Comirnaty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= 95% efficacy</a:t>
            </a:r>
            <a:br>
              <a:rPr lang="en-US" sz="1400" dirty="0" smtClean="0"/>
            </a:br>
            <a:r>
              <a:rPr lang="en-US" sz="1400" dirty="0" smtClean="0"/>
              <a:t>=</a:t>
            </a:r>
            <a:r>
              <a:rPr lang="en-US" sz="1400" dirty="0" smtClean="0"/>
              <a:t>0.3ml (30ug RNA)</a:t>
            </a: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200" dirty="0"/>
          </a:p>
        </p:txBody>
      </p:sp>
      <p:sp>
        <p:nvSpPr>
          <p:cNvPr id="10" name="Curved Left Arrow 9"/>
          <p:cNvSpPr/>
          <p:nvPr/>
        </p:nvSpPr>
        <p:spPr>
          <a:xfrm rot="766089">
            <a:off x="1382139" y="742740"/>
            <a:ext cx="698816" cy="1581238"/>
          </a:xfrm>
          <a:prstGeom prst="curved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5" t="28073" r="44567" b="54542"/>
          <a:stretch/>
        </p:blipFill>
        <p:spPr bwMode="auto">
          <a:xfrm>
            <a:off x="7204502" y="418744"/>
            <a:ext cx="1684317" cy="5326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7168116" y="946596"/>
            <a:ext cx="17915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/>
              <a:t>Stable at -20 for </a:t>
            </a:r>
          </a:p>
          <a:p>
            <a:pPr algn="ctr"/>
            <a:r>
              <a:rPr lang="en-US" sz="1000" dirty="0" smtClean="0"/>
              <a:t>Must be used in 6hr when thawed</a:t>
            </a:r>
            <a:endParaRPr lang="en-US" sz="1000" dirty="0"/>
          </a:p>
        </p:txBody>
      </p:sp>
      <p:sp>
        <p:nvSpPr>
          <p:cNvPr id="32" name="Rectangle 31"/>
          <p:cNvSpPr/>
          <p:nvPr/>
        </p:nvSpPr>
        <p:spPr>
          <a:xfrm>
            <a:off x="334448" y="2725821"/>
            <a:ext cx="102430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900" dirty="0" smtClean="0"/>
              <a:t>RNA  for “spike protein” ONLY</a:t>
            </a:r>
          </a:p>
          <a:p>
            <a:pPr algn="ctr" fontAlgn="base"/>
            <a:r>
              <a:rPr lang="en-US" sz="900" dirty="0" smtClean="0"/>
              <a:t> inside a protective  lipid capsule</a:t>
            </a:r>
            <a:endParaRPr lang="en-US" sz="9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650C1-6309-445C-A198-5B60FD77CA3E}" type="datetime1">
              <a:rPr lang="en-US" smtClean="0"/>
              <a:t>2/22/2021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9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6" t="15077" r="35535" b="12800"/>
          <a:stretch/>
        </p:blipFill>
        <p:spPr bwMode="auto">
          <a:xfrm>
            <a:off x="282265" y="1643622"/>
            <a:ext cx="1128669" cy="107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5" t="28093" r="40712" b="43689"/>
          <a:stretch/>
        </p:blipFill>
        <p:spPr bwMode="auto">
          <a:xfrm>
            <a:off x="228600" y="152400"/>
            <a:ext cx="1723001" cy="1277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dirty="0" smtClean="0">
                <a:hlinkClick r:id="rId4"/>
              </a:rPr>
              <a:t>Pfizer Vaccine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1200" dirty="0" smtClean="0"/>
              <a:t>= </a:t>
            </a:r>
            <a:r>
              <a:rPr lang="en-US" sz="1400" dirty="0" smtClean="0"/>
              <a:t>Pfizer + </a:t>
            </a:r>
            <a:r>
              <a:rPr lang="en-US" sz="1400" dirty="0" err="1" smtClean="0"/>
              <a:t>BioNTech</a:t>
            </a:r>
            <a:r>
              <a:rPr lang="en-US" sz="1400" dirty="0" smtClean="0"/>
              <a:t> (German)</a:t>
            </a:r>
            <a:br>
              <a:rPr lang="en-US" sz="1400" dirty="0" smtClean="0"/>
            </a:br>
            <a:r>
              <a:rPr lang="en-US" sz="1400" dirty="0" smtClean="0"/>
              <a:t>= </a:t>
            </a:r>
            <a:r>
              <a:rPr lang="en-US" sz="1400" dirty="0"/>
              <a:t> </a:t>
            </a:r>
            <a:r>
              <a:rPr lang="en-US" sz="1400" b="1" dirty="0" smtClean="0"/>
              <a:t> </a:t>
            </a:r>
            <a:r>
              <a:rPr lang="en-US" sz="1400" dirty="0" smtClean="0"/>
              <a:t>BNT162b2 </a:t>
            </a:r>
            <a:r>
              <a:rPr lang="en-US" sz="1400" dirty="0"/>
              <a:t>=  </a:t>
            </a:r>
            <a:r>
              <a:rPr lang="en-US" sz="1400" dirty="0" err="1" smtClean="0"/>
              <a:t>tozinameran</a:t>
            </a:r>
            <a:r>
              <a:rPr lang="en-US" sz="1400" dirty="0" smtClean="0"/>
              <a:t> = </a:t>
            </a:r>
            <a:r>
              <a:rPr lang="en-US" sz="1400" dirty="0" err="1"/>
              <a:t>Comirnaty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= 95% efficacy</a:t>
            </a:r>
            <a:br>
              <a:rPr lang="en-US" sz="1400" dirty="0" smtClean="0"/>
            </a:br>
            <a:r>
              <a:rPr lang="en-US" sz="1400" dirty="0" smtClean="0"/>
              <a:t>=0.3ml</a:t>
            </a:r>
            <a:br>
              <a:rPr lang="en-US" sz="1400" dirty="0" smtClean="0"/>
            </a:br>
            <a:endParaRPr lang="en-US" sz="1200" dirty="0"/>
          </a:p>
        </p:txBody>
      </p:sp>
      <p:sp>
        <p:nvSpPr>
          <p:cNvPr id="10" name="Curved Left Arrow 9"/>
          <p:cNvSpPr/>
          <p:nvPr/>
        </p:nvSpPr>
        <p:spPr>
          <a:xfrm rot="766089">
            <a:off x="1382139" y="742740"/>
            <a:ext cx="698816" cy="1581238"/>
          </a:xfrm>
          <a:prstGeom prst="curved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9" t="20086" r="40897" b="8498"/>
          <a:stretch/>
        </p:blipFill>
        <p:spPr bwMode="auto">
          <a:xfrm>
            <a:off x="2439864" y="1585960"/>
            <a:ext cx="1882271" cy="227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5" t="28073" r="44567" b="54542"/>
          <a:stretch/>
        </p:blipFill>
        <p:spPr bwMode="auto">
          <a:xfrm>
            <a:off x="7204502" y="418744"/>
            <a:ext cx="1684317" cy="5326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7168116" y="946596"/>
            <a:ext cx="17915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/>
              <a:t>Stable at -20 for </a:t>
            </a:r>
          </a:p>
          <a:p>
            <a:pPr algn="ctr"/>
            <a:r>
              <a:rPr lang="en-US" sz="1000" dirty="0" smtClean="0"/>
              <a:t>Must be used in 6hr when thawed</a:t>
            </a:r>
            <a:endParaRPr lang="en-US" sz="1000" dirty="0"/>
          </a:p>
        </p:txBody>
      </p:sp>
      <p:sp>
        <p:nvSpPr>
          <p:cNvPr id="32" name="Rectangle 31"/>
          <p:cNvSpPr/>
          <p:nvPr/>
        </p:nvSpPr>
        <p:spPr>
          <a:xfrm>
            <a:off x="334448" y="2725821"/>
            <a:ext cx="102430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900" dirty="0" smtClean="0"/>
              <a:t>RNA  for “spike protein” ONLY</a:t>
            </a:r>
          </a:p>
          <a:p>
            <a:pPr algn="ctr" fontAlgn="base"/>
            <a:r>
              <a:rPr lang="en-US" sz="900" dirty="0" smtClean="0"/>
              <a:t> inside a protective  lipid capsule</a:t>
            </a:r>
            <a:endParaRPr lang="en-US" sz="9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3F31-3137-4EC8-BDC5-A77083E8B1D4}" type="datetime1">
              <a:rPr lang="en-US" smtClean="0"/>
              <a:t>2/22/2021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5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6" t="15077" r="35535" b="12800"/>
          <a:stretch/>
        </p:blipFill>
        <p:spPr bwMode="auto">
          <a:xfrm>
            <a:off x="282265" y="1643622"/>
            <a:ext cx="1128669" cy="107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5" t="28093" r="40712" b="43689"/>
          <a:stretch/>
        </p:blipFill>
        <p:spPr bwMode="auto">
          <a:xfrm>
            <a:off x="228600" y="152400"/>
            <a:ext cx="1723001" cy="1277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2" t="17073" r="33616" b="13801"/>
          <a:stretch/>
        </p:blipFill>
        <p:spPr bwMode="auto">
          <a:xfrm>
            <a:off x="4648200" y="1540531"/>
            <a:ext cx="2327565" cy="3128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V="1">
            <a:off x="4343400" y="2514600"/>
            <a:ext cx="609600" cy="76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943600" y="3314700"/>
            <a:ext cx="114300" cy="4953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dirty="0" smtClean="0">
                <a:hlinkClick r:id="rId5"/>
              </a:rPr>
              <a:t>Pfizer Vaccine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1200" dirty="0" smtClean="0"/>
              <a:t>= </a:t>
            </a:r>
            <a:r>
              <a:rPr lang="en-US" sz="1400" dirty="0" smtClean="0"/>
              <a:t>Pfizer + </a:t>
            </a:r>
            <a:r>
              <a:rPr lang="en-US" sz="1400" dirty="0" err="1" smtClean="0"/>
              <a:t>BioNTech</a:t>
            </a:r>
            <a:r>
              <a:rPr lang="en-US" sz="1400" dirty="0" smtClean="0"/>
              <a:t> (German)</a:t>
            </a:r>
            <a:br>
              <a:rPr lang="en-US" sz="1400" dirty="0" smtClean="0"/>
            </a:br>
            <a:r>
              <a:rPr lang="en-US" sz="1400" dirty="0" smtClean="0"/>
              <a:t>= </a:t>
            </a:r>
            <a:r>
              <a:rPr lang="en-US" sz="1400" dirty="0"/>
              <a:t> </a:t>
            </a:r>
            <a:r>
              <a:rPr lang="en-US" sz="1400" b="1" dirty="0" smtClean="0"/>
              <a:t> </a:t>
            </a:r>
            <a:r>
              <a:rPr lang="en-US" sz="1400" dirty="0" smtClean="0"/>
              <a:t>BNT162b2 </a:t>
            </a:r>
            <a:r>
              <a:rPr lang="en-US" sz="1400" dirty="0"/>
              <a:t>=  </a:t>
            </a:r>
            <a:r>
              <a:rPr lang="en-US" sz="1400" dirty="0" err="1" smtClean="0"/>
              <a:t>tozinameran</a:t>
            </a:r>
            <a:r>
              <a:rPr lang="en-US" sz="1400" dirty="0" smtClean="0"/>
              <a:t> = </a:t>
            </a:r>
            <a:r>
              <a:rPr lang="en-US" sz="1400" dirty="0" err="1"/>
              <a:t>Comirnaty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= 95% efficacy</a:t>
            </a:r>
            <a:br>
              <a:rPr lang="en-US" sz="1400" dirty="0" smtClean="0"/>
            </a:br>
            <a:r>
              <a:rPr lang="en-US" sz="1400" dirty="0" smtClean="0"/>
              <a:t>=0.3ml</a:t>
            </a:r>
            <a:br>
              <a:rPr lang="en-US" sz="1400" dirty="0" smtClean="0"/>
            </a:br>
            <a:endParaRPr lang="en-US" sz="1200" dirty="0"/>
          </a:p>
        </p:txBody>
      </p:sp>
      <p:sp>
        <p:nvSpPr>
          <p:cNvPr id="10" name="Curved Left Arrow 9"/>
          <p:cNvSpPr/>
          <p:nvPr/>
        </p:nvSpPr>
        <p:spPr>
          <a:xfrm rot="766089">
            <a:off x="1382139" y="742740"/>
            <a:ext cx="698816" cy="1581238"/>
          </a:xfrm>
          <a:prstGeom prst="curved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9" t="20086" r="40897" b="8498"/>
          <a:stretch/>
        </p:blipFill>
        <p:spPr bwMode="auto">
          <a:xfrm>
            <a:off x="2439864" y="1585960"/>
            <a:ext cx="1882271" cy="227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5" t="28073" r="44567" b="54542"/>
          <a:stretch/>
        </p:blipFill>
        <p:spPr bwMode="auto">
          <a:xfrm>
            <a:off x="7204502" y="418744"/>
            <a:ext cx="1684317" cy="5326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7168116" y="946596"/>
            <a:ext cx="17915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/>
              <a:t>Stable at -20 for </a:t>
            </a:r>
          </a:p>
          <a:p>
            <a:pPr algn="ctr"/>
            <a:r>
              <a:rPr lang="en-US" sz="1000" dirty="0" smtClean="0"/>
              <a:t>Must be used in 6hr when thawed</a:t>
            </a:r>
            <a:endParaRPr lang="en-US" sz="1000" dirty="0"/>
          </a:p>
        </p:txBody>
      </p:sp>
      <p:sp>
        <p:nvSpPr>
          <p:cNvPr id="32" name="Rectangle 31"/>
          <p:cNvSpPr/>
          <p:nvPr/>
        </p:nvSpPr>
        <p:spPr>
          <a:xfrm>
            <a:off x="334448" y="2725821"/>
            <a:ext cx="102430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900" dirty="0" smtClean="0"/>
              <a:t>RNA  for “spike protein” ONLY</a:t>
            </a:r>
          </a:p>
          <a:p>
            <a:pPr algn="ctr" fontAlgn="base"/>
            <a:r>
              <a:rPr lang="en-US" sz="900" dirty="0" smtClean="0"/>
              <a:t> inside a protective  lipid capsule</a:t>
            </a:r>
            <a:endParaRPr lang="en-US" sz="9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AE9E4-C57C-4805-9D03-500878A90CA6}" type="datetime1">
              <a:rPr lang="en-US" smtClean="0"/>
              <a:t>2/22/2021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7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6" t="15077" r="35535" b="12800"/>
          <a:stretch/>
        </p:blipFill>
        <p:spPr bwMode="auto">
          <a:xfrm>
            <a:off x="282265" y="1643622"/>
            <a:ext cx="1128669" cy="107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5" t="28093" r="40712" b="43689"/>
          <a:stretch/>
        </p:blipFill>
        <p:spPr bwMode="auto">
          <a:xfrm>
            <a:off x="228600" y="152400"/>
            <a:ext cx="1723001" cy="1277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2" t="17073" r="33616" b="13801"/>
          <a:stretch/>
        </p:blipFill>
        <p:spPr bwMode="auto">
          <a:xfrm>
            <a:off x="4648200" y="1540531"/>
            <a:ext cx="2327565" cy="3128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1" t="13232" r="26846" b="9293"/>
          <a:stretch/>
        </p:blipFill>
        <p:spPr bwMode="auto">
          <a:xfrm>
            <a:off x="6485817" y="3886200"/>
            <a:ext cx="2286000" cy="2606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V="1">
            <a:off x="4343400" y="2514600"/>
            <a:ext cx="609600" cy="76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943600" y="3314700"/>
            <a:ext cx="114300" cy="4953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324600" y="4342141"/>
            <a:ext cx="8382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dirty="0" smtClean="0">
                <a:hlinkClick r:id="rId6"/>
              </a:rPr>
              <a:t>Pfizer Vaccine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1200" dirty="0" smtClean="0"/>
              <a:t>= </a:t>
            </a:r>
            <a:r>
              <a:rPr lang="en-US" sz="1400" dirty="0" smtClean="0"/>
              <a:t>Pfizer + </a:t>
            </a:r>
            <a:r>
              <a:rPr lang="en-US" sz="1400" dirty="0" err="1" smtClean="0"/>
              <a:t>BioNTech</a:t>
            </a:r>
            <a:r>
              <a:rPr lang="en-US" sz="1400" dirty="0" smtClean="0"/>
              <a:t> (German)</a:t>
            </a:r>
            <a:br>
              <a:rPr lang="en-US" sz="1400" dirty="0" smtClean="0"/>
            </a:br>
            <a:r>
              <a:rPr lang="en-US" sz="1400" dirty="0" smtClean="0"/>
              <a:t>= </a:t>
            </a:r>
            <a:r>
              <a:rPr lang="en-US" sz="1400" dirty="0"/>
              <a:t> </a:t>
            </a:r>
            <a:r>
              <a:rPr lang="en-US" sz="1400" b="1" dirty="0" smtClean="0"/>
              <a:t> </a:t>
            </a:r>
            <a:r>
              <a:rPr lang="en-US" sz="1400" dirty="0" smtClean="0"/>
              <a:t>BNT162b2 </a:t>
            </a:r>
            <a:r>
              <a:rPr lang="en-US" sz="1400" dirty="0"/>
              <a:t>=  </a:t>
            </a:r>
            <a:r>
              <a:rPr lang="en-US" sz="1400" dirty="0" err="1" smtClean="0"/>
              <a:t>tozinameran</a:t>
            </a:r>
            <a:r>
              <a:rPr lang="en-US" sz="1400" dirty="0" smtClean="0"/>
              <a:t> = </a:t>
            </a:r>
            <a:r>
              <a:rPr lang="en-US" sz="1400" dirty="0" err="1"/>
              <a:t>Comirnaty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= 95% efficacy</a:t>
            </a:r>
            <a:br>
              <a:rPr lang="en-US" sz="1400" dirty="0" smtClean="0"/>
            </a:br>
            <a:r>
              <a:rPr lang="en-US" sz="1400" dirty="0" smtClean="0"/>
              <a:t>=0.3ml</a:t>
            </a:r>
            <a:br>
              <a:rPr lang="en-US" sz="1400" dirty="0" smtClean="0"/>
            </a:br>
            <a:endParaRPr lang="en-US" sz="1200" dirty="0"/>
          </a:p>
        </p:txBody>
      </p:sp>
      <p:sp>
        <p:nvSpPr>
          <p:cNvPr id="10" name="Curved Left Arrow 9"/>
          <p:cNvSpPr/>
          <p:nvPr/>
        </p:nvSpPr>
        <p:spPr>
          <a:xfrm rot="766089">
            <a:off x="1382139" y="742740"/>
            <a:ext cx="698816" cy="1581238"/>
          </a:xfrm>
          <a:prstGeom prst="curved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9" t="20086" r="40897" b="8498"/>
          <a:stretch/>
        </p:blipFill>
        <p:spPr bwMode="auto">
          <a:xfrm>
            <a:off x="2439864" y="1585960"/>
            <a:ext cx="1882271" cy="227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5" t="28073" r="44567" b="54542"/>
          <a:stretch/>
        </p:blipFill>
        <p:spPr bwMode="auto">
          <a:xfrm>
            <a:off x="7204502" y="418744"/>
            <a:ext cx="1684317" cy="5326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7168116" y="946596"/>
            <a:ext cx="17915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/>
              <a:t>Stable at -20 for </a:t>
            </a:r>
          </a:p>
          <a:p>
            <a:pPr algn="ctr"/>
            <a:r>
              <a:rPr lang="en-US" sz="1000" dirty="0" smtClean="0"/>
              <a:t>Must be used in 6hr when thawed</a:t>
            </a:r>
            <a:endParaRPr lang="en-US" sz="1000" dirty="0"/>
          </a:p>
        </p:txBody>
      </p:sp>
      <p:sp>
        <p:nvSpPr>
          <p:cNvPr id="32" name="Rectangle 31"/>
          <p:cNvSpPr/>
          <p:nvPr/>
        </p:nvSpPr>
        <p:spPr>
          <a:xfrm>
            <a:off x="334448" y="2725821"/>
            <a:ext cx="102430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900" dirty="0" smtClean="0"/>
              <a:t>RNA  for “spike protein” ONLY</a:t>
            </a:r>
          </a:p>
          <a:p>
            <a:pPr algn="ctr" fontAlgn="base"/>
            <a:r>
              <a:rPr lang="en-US" sz="900" dirty="0" smtClean="0"/>
              <a:t> inside a protective  lipid capsule</a:t>
            </a:r>
            <a:endParaRPr lang="en-US" sz="9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D66D5-C20C-4F20-A25A-67F6E5E83EBE}" type="datetime1">
              <a:rPr lang="en-US" smtClean="0"/>
              <a:t>2/22/2021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4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6" t="15077" r="35535" b="12800"/>
          <a:stretch/>
        </p:blipFill>
        <p:spPr bwMode="auto">
          <a:xfrm>
            <a:off x="282265" y="1643622"/>
            <a:ext cx="1128669" cy="107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5" t="28093" r="40712" b="43689"/>
          <a:stretch/>
        </p:blipFill>
        <p:spPr bwMode="auto">
          <a:xfrm>
            <a:off x="228600" y="152400"/>
            <a:ext cx="1723001" cy="1277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2" t="17073" r="33616" b="13801"/>
          <a:stretch/>
        </p:blipFill>
        <p:spPr bwMode="auto">
          <a:xfrm>
            <a:off x="4648200" y="1540531"/>
            <a:ext cx="2327565" cy="3128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1" t="13232" r="26846" b="9293"/>
          <a:stretch/>
        </p:blipFill>
        <p:spPr bwMode="auto">
          <a:xfrm>
            <a:off x="6485817" y="3886200"/>
            <a:ext cx="2286000" cy="2606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3" t="21247" r="32572" b="26157"/>
          <a:stretch/>
        </p:blipFill>
        <p:spPr bwMode="auto">
          <a:xfrm>
            <a:off x="5257800" y="5221052"/>
            <a:ext cx="962272" cy="93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V="1">
            <a:off x="4343400" y="2514600"/>
            <a:ext cx="609600" cy="76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943600" y="3314700"/>
            <a:ext cx="114300" cy="4953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324600" y="4342141"/>
            <a:ext cx="8382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324600" y="5471064"/>
            <a:ext cx="381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dirty="0" smtClean="0">
                <a:hlinkClick r:id="rId7"/>
              </a:rPr>
              <a:t>Pfizer Vaccine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1200" dirty="0" smtClean="0"/>
              <a:t>= </a:t>
            </a:r>
            <a:r>
              <a:rPr lang="en-US" sz="1400" dirty="0" smtClean="0"/>
              <a:t>Pfizer + </a:t>
            </a:r>
            <a:r>
              <a:rPr lang="en-US" sz="1400" dirty="0" err="1" smtClean="0"/>
              <a:t>BioNTech</a:t>
            </a:r>
            <a:r>
              <a:rPr lang="en-US" sz="1400" dirty="0" smtClean="0"/>
              <a:t> (German)</a:t>
            </a:r>
            <a:br>
              <a:rPr lang="en-US" sz="1400" dirty="0" smtClean="0"/>
            </a:br>
            <a:r>
              <a:rPr lang="en-US" sz="1400" dirty="0" smtClean="0"/>
              <a:t>= </a:t>
            </a:r>
            <a:r>
              <a:rPr lang="en-US" sz="1400" dirty="0"/>
              <a:t> </a:t>
            </a:r>
            <a:r>
              <a:rPr lang="en-US" sz="1400" b="1" dirty="0" smtClean="0"/>
              <a:t> </a:t>
            </a:r>
            <a:r>
              <a:rPr lang="en-US" sz="1400" dirty="0" smtClean="0"/>
              <a:t>BNT162b2 </a:t>
            </a:r>
            <a:r>
              <a:rPr lang="en-US" sz="1400" dirty="0"/>
              <a:t>=  </a:t>
            </a:r>
            <a:r>
              <a:rPr lang="en-US" sz="1400" dirty="0" err="1" smtClean="0"/>
              <a:t>tozinameran</a:t>
            </a:r>
            <a:r>
              <a:rPr lang="en-US" sz="1400" dirty="0" smtClean="0"/>
              <a:t> = </a:t>
            </a:r>
            <a:r>
              <a:rPr lang="en-US" sz="1400" dirty="0" err="1"/>
              <a:t>Comirnaty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= 95% efficacy</a:t>
            </a:r>
            <a:br>
              <a:rPr lang="en-US" sz="1400" dirty="0" smtClean="0"/>
            </a:br>
            <a:r>
              <a:rPr lang="en-US" sz="1400" dirty="0" smtClean="0"/>
              <a:t>=0.3ml</a:t>
            </a:r>
            <a:br>
              <a:rPr lang="en-US" sz="1400" dirty="0" smtClean="0"/>
            </a:br>
            <a:endParaRPr lang="en-US" sz="1200" dirty="0"/>
          </a:p>
        </p:txBody>
      </p:sp>
      <p:sp>
        <p:nvSpPr>
          <p:cNvPr id="10" name="Curved Left Arrow 9"/>
          <p:cNvSpPr/>
          <p:nvPr/>
        </p:nvSpPr>
        <p:spPr>
          <a:xfrm rot="766089">
            <a:off x="1382139" y="742740"/>
            <a:ext cx="698816" cy="1581238"/>
          </a:xfrm>
          <a:prstGeom prst="curved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9" t="20086" r="40897" b="8498"/>
          <a:stretch/>
        </p:blipFill>
        <p:spPr bwMode="auto">
          <a:xfrm>
            <a:off x="2439864" y="1585960"/>
            <a:ext cx="1882271" cy="227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5" t="28073" r="44567" b="54542"/>
          <a:stretch/>
        </p:blipFill>
        <p:spPr bwMode="auto">
          <a:xfrm>
            <a:off x="7204502" y="418744"/>
            <a:ext cx="1684317" cy="5326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7168116" y="946596"/>
            <a:ext cx="17915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/>
              <a:t>Stable at -20 for </a:t>
            </a:r>
          </a:p>
          <a:p>
            <a:pPr algn="ctr"/>
            <a:r>
              <a:rPr lang="en-US" sz="1000" dirty="0" smtClean="0"/>
              <a:t>Must be used in 6hr when thawed</a:t>
            </a:r>
            <a:endParaRPr lang="en-US" sz="1000" dirty="0"/>
          </a:p>
        </p:txBody>
      </p:sp>
      <p:sp>
        <p:nvSpPr>
          <p:cNvPr id="32" name="Rectangle 31"/>
          <p:cNvSpPr/>
          <p:nvPr/>
        </p:nvSpPr>
        <p:spPr>
          <a:xfrm>
            <a:off x="334448" y="2725821"/>
            <a:ext cx="102430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900" dirty="0" smtClean="0"/>
              <a:t>RNA  for “spike protein” ONLY</a:t>
            </a:r>
          </a:p>
          <a:p>
            <a:pPr algn="ctr" fontAlgn="base"/>
            <a:r>
              <a:rPr lang="en-US" sz="900" dirty="0" smtClean="0"/>
              <a:t> inside a protective  lipid capsule</a:t>
            </a:r>
            <a:endParaRPr lang="en-US" sz="9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66142-73BA-4AD9-B747-D4D43E63B0D0}" type="datetime1">
              <a:rPr lang="en-US" smtClean="0"/>
              <a:t>2/22/2021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0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6" t="15077" r="35535" b="12800"/>
          <a:stretch/>
        </p:blipFill>
        <p:spPr bwMode="auto">
          <a:xfrm>
            <a:off x="282265" y="1643622"/>
            <a:ext cx="1128669" cy="107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5" t="28093" r="40712" b="43689"/>
          <a:stretch/>
        </p:blipFill>
        <p:spPr bwMode="auto">
          <a:xfrm>
            <a:off x="228600" y="152400"/>
            <a:ext cx="1723001" cy="1277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2" t="17073" r="33616" b="13801"/>
          <a:stretch/>
        </p:blipFill>
        <p:spPr bwMode="auto">
          <a:xfrm>
            <a:off x="4648200" y="1540531"/>
            <a:ext cx="2327565" cy="3128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1" t="13232" r="26846" b="9293"/>
          <a:stretch/>
        </p:blipFill>
        <p:spPr bwMode="auto">
          <a:xfrm>
            <a:off x="6485817" y="3886200"/>
            <a:ext cx="2286000" cy="2606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3" t="21247" r="32572" b="26157"/>
          <a:stretch/>
        </p:blipFill>
        <p:spPr bwMode="auto">
          <a:xfrm>
            <a:off x="5257800" y="5221052"/>
            <a:ext cx="962272" cy="93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4" t="12564" r="26207" b="10629"/>
          <a:stretch/>
        </p:blipFill>
        <p:spPr bwMode="auto">
          <a:xfrm>
            <a:off x="2791690" y="4342141"/>
            <a:ext cx="1835728" cy="2257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V="1">
            <a:off x="4343400" y="2514600"/>
            <a:ext cx="609600" cy="76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943600" y="3314700"/>
            <a:ext cx="114300" cy="4953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324600" y="4342141"/>
            <a:ext cx="8382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324600" y="5471064"/>
            <a:ext cx="381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59231" y="5221052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+</a:t>
            </a:r>
            <a:endParaRPr lang="en-US" sz="4400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dirty="0" smtClean="0">
                <a:hlinkClick r:id="rId8"/>
              </a:rPr>
              <a:t>Pfizer Vaccine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1200" dirty="0" smtClean="0"/>
              <a:t>= </a:t>
            </a:r>
            <a:r>
              <a:rPr lang="en-US" sz="1400" dirty="0" smtClean="0"/>
              <a:t>Pfizer + </a:t>
            </a:r>
            <a:r>
              <a:rPr lang="en-US" sz="1400" dirty="0" err="1" smtClean="0"/>
              <a:t>BioNTech</a:t>
            </a:r>
            <a:r>
              <a:rPr lang="en-US" sz="1400" dirty="0" smtClean="0"/>
              <a:t> (German)</a:t>
            </a:r>
            <a:br>
              <a:rPr lang="en-US" sz="1400" dirty="0" smtClean="0"/>
            </a:br>
            <a:r>
              <a:rPr lang="en-US" sz="1400" dirty="0" smtClean="0"/>
              <a:t>= </a:t>
            </a:r>
            <a:r>
              <a:rPr lang="en-US" sz="1400" dirty="0"/>
              <a:t> </a:t>
            </a:r>
            <a:r>
              <a:rPr lang="en-US" sz="1400" b="1" dirty="0" smtClean="0"/>
              <a:t> </a:t>
            </a:r>
            <a:r>
              <a:rPr lang="en-US" sz="1400" dirty="0" smtClean="0"/>
              <a:t>BNT162b2 </a:t>
            </a:r>
            <a:r>
              <a:rPr lang="en-US" sz="1400" dirty="0"/>
              <a:t>=  </a:t>
            </a:r>
            <a:r>
              <a:rPr lang="en-US" sz="1400" dirty="0" err="1" smtClean="0"/>
              <a:t>tozinameran</a:t>
            </a:r>
            <a:r>
              <a:rPr lang="en-US" sz="1400" dirty="0" smtClean="0"/>
              <a:t> = </a:t>
            </a:r>
            <a:r>
              <a:rPr lang="en-US" sz="1400" dirty="0" err="1"/>
              <a:t>Comirnaty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= 95% efficacy</a:t>
            </a:r>
            <a:br>
              <a:rPr lang="en-US" sz="1400" dirty="0" smtClean="0"/>
            </a:br>
            <a:r>
              <a:rPr lang="en-US" sz="1400" dirty="0" smtClean="0"/>
              <a:t>=0.3ml</a:t>
            </a:r>
            <a:br>
              <a:rPr lang="en-US" sz="1400" dirty="0" smtClean="0"/>
            </a:br>
            <a:endParaRPr lang="en-US" sz="1200" dirty="0"/>
          </a:p>
        </p:txBody>
      </p:sp>
      <p:sp>
        <p:nvSpPr>
          <p:cNvPr id="10" name="Curved Left Arrow 9"/>
          <p:cNvSpPr/>
          <p:nvPr/>
        </p:nvSpPr>
        <p:spPr>
          <a:xfrm rot="766089">
            <a:off x="1382139" y="742740"/>
            <a:ext cx="698816" cy="1581238"/>
          </a:xfrm>
          <a:prstGeom prst="curved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9" t="20086" r="40897" b="8498"/>
          <a:stretch/>
        </p:blipFill>
        <p:spPr bwMode="auto">
          <a:xfrm>
            <a:off x="2439864" y="1585960"/>
            <a:ext cx="1882271" cy="227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5" t="28073" r="44567" b="54542"/>
          <a:stretch/>
        </p:blipFill>
        <p:spPr bwMode="auto">
          <a:xfrm>
            <a:off x="7204502" y="418744"/>
            <a:ext cx="1684317" cy="5326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7168116" y="946596"/>
            <a:ext cx="17915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/>
              <a:t>Stable at -20 for </a:t>
            </a:r>
          </a:p>
          <a:p>
            <a:pPr algn="ctr"/>
            <a:r>
              <a:rPr lang="en-US" sz="1000" dirty="0" smtClean="0"/>
              <a:t>Must be used in 6hr when thawed</a:t>
            </a:r>
            <a:endParaRPr lang="en-US" sz="1000" dirty="0"/>
          </a:p>
        </p:txBody>
      </p:sp>
      <p:sp>
        <p:nvSpPr>
          <p:cNvPr id="32" name="Rectangle 31"/>
          <p:cNvSpPr/>
          <p:nvPr/>
        </p:nvSpPr>
        <p:spPr>
          <a:xfrm>
            <a:off x="334448" y="2725821"/>
            <a:ext cx="102430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900" dirty="0" smtClean="0"/>
              <a:t>RNA  for “spike protein” ONLY</a:t>
            </a:r>
          </a:p>
          <a:p>
            <a:pPr algn="ctr" fontAlgn="base"/>
            <a:r>
              <a:rPr lang="en-US" sz="900" dirty="0" smtClean="0"/>
              <a:t> inside a protective  lipid capsule</a:t>
            </a:r>
            <a:endParaRPr lang="en-US" sz="9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759232" y="4495800"/>
            <a:ext cx="498568" cy="457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1D8D-6A6E-4A4F-AB18-87348670E691}" type="datetime1">
              <a:rPr lang="en-US" smtClean="0"/>
              <a:t>2/22/2021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883A9-6516-4013-B1AB-87B00BFA01C8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68716-C54B-4862-BEAF-933FFA30796B}" type="slidenum">
              <a:rPr lang="en-US" smtClean="0"/>
              <a:t>3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How you get infected with SARS-CoV-2</a:t>
            </a:r>
            <a:endParaRPr lang="en-US" sz="2800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52600"/>
            <a:ext cx="5917046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Image result for covid virus wik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105243"/>
            <a:ext cx="533400" cy="53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covid virus wik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5562600"/>
            <a:ext cx="533400" cy="53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covid virus wik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562600"/>
            <a:ext cx="533400" cy="53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covid virus wik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099" y="5555938"/>
            <a:ext cx="533400" cy="53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Image result for aerosol with virus in i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48200"/>
            <a:ext cx="1013072" cy="6535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6856099" y="6172200"/>
            <a:ext cx="58494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07182" y="6172200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385D8A"/>
                </a:solidFill>
              </a:rPr>
              <a:t>~0.1um</a:t>
            </a:r>
            <a:endParaRPr lang="en-US" sz="1200" dirty="0">
              <a:solidFill>
                <a:srgbClr val="385D8A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04836" y="5303429"/>
            <a:ext cx="5757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10</a:t>
            </a:r>
            <a:r>
              <a:rPr lang="en-US" sz="1100" baseline="30000" dirty="0" smtClean="0"/>
              <a:t>6</a:t>
            </a:r>
            <a:r>
              <a:rPr lang="en-US" sz="1100" dirty="0" smtClean="0"/>
              <a:t>/ml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566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6" t="15077" r="35535" b="12800"/>
          <a:stretch/>
        </p:blipFill>
        <p:spPr bwMode="auto">
          <a:xfrm>
            <a:off x="282265" y="1643622"/>
            <a:ext cx="1128669" cy="107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5" t="28093" r="40712" b="43689"/>
          <a:stretch/>
        </p:blipFill>
        <p:spPr bwMode="auto">
          <a:xfrm>
            <a:off x="228600" y="152400"/>
            <a:ext cx="1723001" cy="1277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2" t="17073" r="33616" b="13801"/>
          <a:stretch/>
        </p:blipFill>
        <p:spPr bwMode="auto">
          <a:xfrm>
            <a:off x="4648200" y="1540531"/>
            <a:ext cx="2327565" cy="3128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1" t="13232" r="26846" b="9293"/>
          <a:stretch/>
        </p:blipFill>
        <p:spPr bwMode="auto">
          <a:xfrm>
            <a:off x="6485817" y="3886200"/>
            <a:ext cx="2286000" cy="2606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3" t="21247" r="32572" b="26157"/>
          <a:stretch/>
        </p:blipFill>
        <p:spPr bwMode="auto">
          <a:xfrm>
            <a:off x="5257800" y="5221052"/>
            <a:ext cx="962272" cy="93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4" t="12564" r="26207" b="10629"/>
          <a:stretch/>
        </p:blipFill>
        <p:spPr bwMode="auto">
          <a:xfrm>
            <a:off x="2791690" y="4342141"/>
            <a:ext cx="1835728" cy="2257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V="1">
            <a:off x="4343400" y="2514600"/>
            <a:ext cx="609600" cy="76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943600" y="3314700"/>
            <a:ext cx="114300" cy="4953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324600" y="4342141"/>
            <a:ext cx="8382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324600" y="5471064"/>
            <a:ext cx="381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59231" y="5221052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+</a:t>
            </a:r>
            <a:endParaRPr lang="en-US" sz="4400" dirty="0"/>
          </a:p>
        </p:txBody>
      </p:sp>
      <p:sp>
        <p:nvSpPr>
          <p:cNvPr id="30" name="TextBox 29"/>
          <p:cNvSpPr txBox="1"/>
          <p:nvPr/>
        </p:nvSpPr>
        <p:spPr>
          <a:xfrm>
            <a:off x="2439864" y="5473361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+</a:t>
            </a:r>
            <a:endParaRPr lang="en-US" sz="4400" dirty="0"/>
          </a:p>
        </p:txBody>
      </p:sp>
      <p:sp>
        <p:nvSpPr>
          <p:cNvPr id="29" name="TextBox 28"/>
          <p:cNvSpPr txBox="1"/>
          <p:nvPr/>
        </p:nvSpPr>
        <p:spPr>
          <a:xfrm>
            <a:off x="381000" y="5574994"/>
            <a:ext cx="1347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Memory B cells </a:t>
            </a:r>
          </a:p>
          <a:p>
            <a:pPr algn="ctr"/>
            <a:r>
              <a:rPr lang="en-US" sz="1200" dirty="0" smtClean="0"/>
              <a:t> to make antibody </a:t>
            </a:r>
          </a:p>
          <a:p>
            <a:pPr algn="ctr"/>
            <a:r>
              <a:rPr lang="en-US" sz="1200" dirty="0" smtClean="0"/>
              <a:t>&amp; targeted T cells </a:t>
            </a:r>
          </a:p>
          <a:p>
            <a:pPr algn="ctr"/>
            <a:r>
              <a:rPr lang="en-US" sz="1200" dirty="0" smtClean="0"/>
              <a:t>when re-exposed</a:t>
            </a:r>
            <a:endParaRPr lang="en-US" sz="1200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dirty="0" smtClean="0">
                <a:hlinkClick r:id="rId8"/>
              </a:rPr>
              <a:t>Pfizer Vaccine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1200" dirty="0" smtClean="0"/>
              <a:t>= </a:t>
            </a:r>
            <a:r>
              <a:rPr lang="en-US" sz="1400" dirty="0" smtClean="0"/>
              <a:t>Pfizer + </a:t>
            </a:r>
            <a:r>
              <a:rPr lang="en-US" sz="1400" dirty="0" err="1" smtClean="0"/>
              <a:t>BioNTech</a:t>
            </a:r>
            <a:r>
              <a:rPr lang="en-US" sz="1400" dirty="0" smtClean="0"/>
              <a:t> (German)</a:t>
            </a:r>
            <a:br>
              <a:rPr lang="en-US" sz="1400" dirty="0" smtClean="0"/>
            </a:br>
            <a:r>
              <a:rPr lang="en-US" sz="1400" dirty="0" smtClean="0"/>
              <a:t>= </a:t>
            </a:r>
            <a:r>
              <a:rPr lang="en-US" sz="1400" dirty="0"/>
              <a:t> </a:t>
            </a:r>
            <a:r>
              <a:rPr lang="en-US" sz="1400" b="1" dirty="0" smtClean="0"/>
              <a:t> </a:t>
            </a:r>
            <a:r>
              <a:rPr lang="en-US" sz="1400" dirty="0" smtClean="0"/>
              <a:t>BNT162b2 </a:t>
            </a:r>
            <a:r>
              <a:rPr lang="en-US" sz="1400" dirty="0"/>
              <a:t>=  </a:t>
            </a:r>
            <a:r>
              <a:rPr lang="en-US" sz="1400" dirty="0" err="1" smtClean="0"/>
              <a:t>tozinameran</a:t>
            </a:r>
            <a:r>
              <a:rPr lang="en-US" sz="1400" dirty="0" smtClean="0"/>
              <a:t> = </a:t>
            </a:r>
            <a:r>
              <a:rPr lang="en-US" sz="1400" dirty="0" err="1"/>
              <a:t>Comirnaty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= 95% efficacy</a:t>
            </a:r>
            <a:br>
              <a:rPr lang="en-US" sz="1400" dirty="0" smtClean="0"/>
            </a:br>
            <a:r>
              <a:rPr lang="en-US" sz="1400" dirty="0" smtClean="0"/>
              <a:t>=0.3ml</a:t>
            </a:r>
            <a:br>
              <a:rPr lang="en-US" sz="1400" dirty="0" smtClean="0"/>
            </a:br>
            <a:endParaRPr lang="en-US" sz="1200" dirty="0"/>
          </a:p>
        </p:txBody>
      </p:sp>
      <p:sp>
        <p:nvSpPr>
          <p:cNvPr id="10" name="Curved Left Arrow 9"/>
          <p:cNvSpPr/>
          <p:nvPr/>
        </p:nvSpPr>
        <p:spPr>
          <a:xfrm rot="766089">
            <a:off x="1382139" y="742740"/>
            <a:ext cx="698816" cy="1581238"/>
          </a:xfrm>
          <a:prstGeom prst="curved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9" t="20086" r="40897" b="8498"/>
          <a:stretch/>
        </p:blipFill>
        <p:spPr bwMode="auto">
          <a:xfrm>
            <a:off x="2439864" y="1585960"/>
            <a:ext cx="1882271" cy="227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5" t="28073" r="44567" b="54542"/>
          <a:stretch/>
        </p:blipFill>
        <p:spPr bwMode="auto">
          <a:xfrm>
            <a:off x="7204502" y="418744"/>
            <a:ext cx="1684317" cy="5326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7168116" y="946596"/>
            <a:ext cx="17915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/>
              <a:t>Stable at -20 for </a:t>
            </a:r>
          </a:p>
          <a:p>
            <a:pPr algn="ctr"/>
            <a:r>
              <a:rPr lang="en-US" sz="1000" dirty="0" smtClean="0"/>
              <a:t>Must be used in 6hr when thawed</a:t>
            </a:r>
            <a:endParaRPr lang="en-US" sz="1000" dirty="0"/>
          </a:p>
        </p:txBody>
      </p:sp>
      <p:sp>
        <p:nvSpPr>
          <p:cNvPr id="32" name="Rectangle 31"/>
          <p:cNvSpPr/>
          <p:nvPr/>
        </p:nvSpPr>
        <p:spPr>
          <a:xfrm>
            <a:off x="334448" y="2725821"/>
            <a:ext cx="102430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900" dirty="0" smtClean="0"/>
              <a:t>RNA  for “spike protein” ONLY</a:t>
            </a:r>
          </a:p>
          <a:p>
            <a:pPr algn="ctr" fontAlgn="base"/>
            <a:r>
              <a:rPr lang="en-US" sz="900" dirty="0" smtClean="0"/>
              <a:t> inside a protective  lipid capsule</a:t>
            </a:r>
            <a:endParaRPr lang="en-US" sz="900" dirty="0"/>
          </a:p>
        </p:txBody>
      </p:sp>
      <p:sp>
        <p:nvSpPr>
          <p:cNvPr id="23" name="Striped Right Arrow 22"/>
          <p:cNvSpPr/>
          <p:nvPr/>
        </p:nvSpPr>
        <p:spPr>
          <a:xfrm rot="10800000">
            <a:off x="1830265" y="5791200"/>
            <a:ext cx="433127" cy="187055"/>
          </a:xfrm>
          <a:prstGeom prst="stripedRightArrow">
            <a:avLst>
              <a:gd name="adj1" fmla="val 50000"/>
              <a:gd name="adj2" fmla="val 684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759232" y="4495800"/>
            <a:ext cx="498568" cy="457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986D4-56AD-4D23-92F7-4FF89D868F95}" type="datetime1">
              <a:rPr lang="en-US" smtClean="0"/>
              <a:t>2/22/2021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3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6" t="15077" r="35535" b="12800"/>
          <a:stretch/>
        </p:blipFill>
        <p:spPr bwMode="auto">
          <a:xfrm>
            <a:off x="282265" y="1643622"/>
            <a:ext cx="1128669" cy="107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5" t="28093" r="40712" b="43689"/>
          <a:stretch/>
        </p:blipFill>
        <p:spPr bwMode="auto">
          <a:xfrm>
            <a:off x="228600" y="152400"/>
            <a:ext cx="1723001" cy="1277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2" t="17073" r="33616" b="13801"/>
          <a:stretch/>
        </p:blipFill>
        <p:spPr bwMode="auto">
          <a:xfrm>
            <a:off x="4648200" y="1540531"/>
            <a:ext cx="2327565" cy="3128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1" t="13232" r="26846" b="9293"/>
          <a:stretch/>
        </p:blipFill>
        <p:spPr bwMode="auto">
          <a:xfrm>
            <a:off x="6485817" y="3886200"/>
            <a:ext cx="2286000" cy="2606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3" t="21247" r="32572" b="26157"/>
          <a:stretch/>
        </p:blipFill>
        <p:spPr bwMode="auto">
          <a:xfrm>
            <a:off x="5257800" y="5221052"/>
            <a:ext cx="962272" cy="93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4" t="12564" r="26207" b="10629"/>
          <a:stretch/>
        </p:blipFill>
        <p:spPr bwMode="auto">
          <a:xfrm>
            <a:off x="2791690" y="4342141"/>
            <a:ext cx="1835728" cy="2257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V="1">
            <a:off x="4343400" y="2514600"/>
            <a:ext cx="609600" cy="76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943600" y="3314700"/>
            <a:ext cx="114300" cy="4953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324600" y="4342141"/>
            <a:ext cx="8382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324600" y="5471064"/>
            <a:ext cx="381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59231" y="5221052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+</a:t>
            </a:r>
            <a:endParaRPr lang="en-US" sz="4400" dirty="0"/>
          </a:p>
        </p:txBody>
      </p:sp>
      <p:sp>
        <p:nvSpPr>
          <p:cNvPr id="30" name="TextBox 29"/>
          <p:cNvSpPr txBox="1"/>
          <p:nvPr/>
        </p:nvSpPr>
        <p:spPr>
          <a:xfrm>
            <a:off x="2439864" y="5473361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+</a:t>
            </a:r>
            <a:endParaRPr lang="en-US" sz="4400" dirty="0"/>
          </a:p>
        </p:txBody>
      </p:sp>
      <p:sp>
        <p:nvSpPr>
          <p:cNvPr id="29" name="TextBox 28"/>
          <p:cNvSpPr txBox="1"/>
          <p:nvPr/>
        </p:nvSpPr>
        <p:spPr>
          <a:xfrm>
            <a:off x="457200" y="5574994"/>
            <a:ext cx="1347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Memory B cells </a:t>
            </a:r>
          </a:p>
          <a:p>
            <a:pPr algn="ctr"/>
            <a:r>
              <a:rPr lang="en-US" sz="1200" dirty="0" smtClean="0"/>
              <a:t> to make antibody </a:t>
            </a:r>
          </a:p>
          <a:p>
            <a:pPr algn="ctr"/>
            <a:r>
              <a:rPr lang="en-US" sz="1200" dirty="0" smtClean="0"/>
              <a:t>&amp; targeted T cells </a:t>
            </a:r>
          </a:p>
          <a:p>
            <a:pPr algn="ctr"/>
            <a:r>
              <a:rPr lang="en-US" sz="1200" dirty="0" smtClean="0"/>
              <a:t>when re-exposed</a:t>
            </a:r>
            <a:endParaRPr lang="en-US" sz="1200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dirty="0" smtClean="0">
                <a:hlinkClick r:id="rId8"/>
              </a:rPr>
              <a:t>Pfizer Vaccine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1200" dirty="0" smtClean="0"/>
              <a:t>= </a:t>
            </a:r>
            <a:r>
              <a:rPr lang="en-US" sz="1400" dirty="0" smtClean="0"/>
              <a:t>Pfizer + </a:t>
            </a:r>
            <a:r>
              <a:rPr lang="en-US" sz="1400" dirty="0" err="1" smtClean="0"/>
              <a:t>BioNTech</a:t>
            </a:r>
            <a:r>
              <a:rPr lang="en-US" sz="1400" dirty="0" smtClean="0"/>
              <a:t> (German)</a:t>
            </a:r>
            <a:br>
              <a:rPr lang="en-US" sz="1400" dirty="0" smtClean="0"/>
            </a:br>
            <a:r>
              <a:rPr lang="en-US" sz="1400" dirty="0" smtClean="0"/>
              <a:t>= </a:t>
            </a:r>
            <a:r>
              <a:rPr lang="en-US" sz="1400" dirty="0"/>
              <a:t> </a:t>
            </a:r>
            <a:r>
              <a:rPr lang="en-US" sz="1400" b="1" dirty="0" smtClean="0"/>
              <a:t> </a:t>
            </a:r>
            <a:r>
              <a:rPr lang="en-US" sz="1400" dirty="0" smtClean="0"/>
              <a:t>BNT162b2 </a:t>
            </a:r>
            <a:r>
              <a:rPr lang="en-US" sz="1400" dirty="0"/>
              <a:t>=  </a:t>
            </a:r>
            <a:r>
              <a:rPr lang="en-US" sz="1400" dirty="0" err="1" smtClean="0"/>
              <a:t>tozinameran</a:t>
            </a:r>
            <a:r>
              <a:rPr lang="en-US" sz="1400" dirty="0" smtClean="0"/>
              <a:t> = </a:t>
            </a:r>
            <a:r>
              <a:rPr lang="en-US" sz="1400" dirty="0" err="1"/>
              <a:t>Comirnaty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= 95% efficacy</a:t>
            </a:r>
            <a:br>
              <a:rPr lang="en-US" sz="1400" dirty="0" smtClean="0"/>
            </a:br>
            <a:r>
              <a:rPr lang="en-US" sz="1400" dirty="0" smtClean="0"/>
              <a:t>=0.3ml</a:t>
            </a:r>
            <a:br>
              <a:rPr lang="en-US" sz="1400" dirty="0" smtClean="0"/>
            </a:br>
            <a:endParaRPr lang="en-US" sz="1200" dirty="0"/>
          </a:p>
        </p:txBody>
      </p:sp>
      <p:sp>
        <p:nvSpPr>
          <p:cNvPr id="10" name="Curved Left Arrow 9"/>
          <p:cNvSpPr/>
          <p:nvPr/>
        </p:nvSpPr>
        <p:spPr>
          <a:xfrm rot="766089">
            <a:off x="1382139" y="742740"/>
            <a:ext cx="698816" cy="1581238"/>
          </a:xfrm>
          <a:prstGeom prst="curved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9" t="20086" r="40897" b="8498"/>
          <a:stretch/>
        </p:blipFill>
        <p:spPr bwMode="auto">
          <a:xfrm>
            <a:off x="2439864" y="1585960"/>
            <a:ext cx="1882271" cy="227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5" t="28073" r="44567" b="54542"/>
          <a:stretch/>
        </p:blipFill>
        <p:spPr bwMode="auto">
          <a:xfrm>
            <a:off x="7204502" y="418744"/>
            <a:ext cx="1684317" cy="5326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7168116" y="946596"/>
            <a:ext cx="17915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/>
              <a:t>Stable at -20 for </a:t>
            </a:r>
          </a:p>
          <a:p>
            <a:pPr algn="ctr"/>
            <a:r>
              <a:rPr lang="en-US" sz="1000" dirty="0" smtClean="0"/>
              <a:t>Must be used in 6hr when thawed</a:t>
            </a:r>
            <a:endParaRPr lang="en-US" sz="1000" dirty="0"/>
          </a:p>
        </p:txBody>
      </p:sp>
      <p:sp>
        <p:nvSpPr>
          <p:cNvPr id="32" name="Rectangle 31"/>
          <p:cNvSpPr/>
          <p:nvPr/>
        </p:nvSpPr>
        <p:spPr>
          <a:xfrm>
            <a:off x="334448" y="2725821"/>
            <a:ext cx="102430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900" dirty="0" smtClean="0"/>
              <a:t>RNA  for “spike protein” ONLY</a:t>
            </a:r>
          </a:p>
          <a:p>
            <a:pPr algn="ctr" fontAlgn="base"/>
            <a:r>
              <a:rPr lang="en-US" sz="900" dirty="0" smtClean="0"/>
              <a:t> inside a protective  lipid capsule</a:t>
            </a:r>
            <a:endParaRPr lang="en-US" sz="900" dirty="0"/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789029"/>
            <a:ext cx="1376643" cy="7307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600" y="6415322"/>
            <a:ext cx="38112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Protected: ~2 weeks after second dose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" name="Striped Right Arrow 24"/>
          <p:cNvSpPr/>
          <p:nvPr/>
        </p:nvSpPr>
        <p:spPr>
          <a:xfrm rot="10800000">
            <a:off x="1830265" y="5791200"/>
            <a:ext cx="433127" cy="187055"/>
          </a:xfrm>
          <a:prstGeom prst="stripedRightArrow">
            <a:avLst>
              <a:gd name="adj1" fmla="val 50000"/>
              <a:gd name="adj2" fmla="val 684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75574-D6C9-49C9-A32B-4A327C95FB83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8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Protection can not be more obvious </a:t>
            </a:r>
            <a:endParaRPr 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981200"/>
            <a:ext cx="28194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86200" y="6442500"/>
            <a:ext cx="17207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https://xkcd.com/2400</a:t>
            </a:r>
            <a:r>
              <a:rPr lang="en-US" sz="1200" dirty="0" smtClean="0">
                <a:hlinkClick r:id="rId3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3364103" y="2020669"/>
            <a:ext cx="1588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33FF"/>
                </a:solidFill>
                <a:latin typeface="Comic Sans MS" panose="030F0702030302020204" pitchFamily="66" charset="0"/>
              </a:rPr>
              <a:t>Symptomatic</a:t>
            </a: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0608B-3024-446A-B02F-2B8C4096EEE3}" type="datetime1">
              <a:rPr lang="en-US" smtClean="0"/>
              <a:t>2/22/2021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9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5" t="55024" r="40163" b="12021"/>
          <a:stretch/>
        </p:blipFill>
        <p:spPr bwMode="auto">
          <a:xfrm>
            <a:off x="1219200" y="1600200"/>
            <a:ext cx="6309647" cy="33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5" t="28073" r="44567" b="54542"/>
          <a:stretch/>
        </p:blipFill>
        <p:spPr bwMode="auto">
          <a:xfrm>
            <a:off x="3124200" y="5334000"/>
            <a:ext cx="2488019" cy="7868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57400" y="2057400"/>
            <a:ext cx="14345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rgbClr val="3333FF"/>
                </a:solidFill>
              </a:rPr>
              <a:t>BNT162b2</a:t>
            </a:r>
          </a:p>
          <a:p>
            <a:pPr algn="ctr"/>
            <a:r>
              <a:rPr lang="en-US" sz="1200" dirty="0" smtClean="0">
                <a:solidFill>
                  <a:srgbClr val="3333FF"/>
                </a:solidFill>
              </a:rPr>
              <a:t>~40,000 volunteers</a:t>
            </a:r>
          </a:p>
          <a:p>
            <a:pPr algn="ctr"/>
            <a:r>
              <a:rPr lang="en-US" sz="1200" dirty="0" smtClean="0">
                <a:solidFill>
                  <a:srgbClr val="3333FF"/>
                </a:solidFill>
              </a:rPr>
              <a:t> placebo controlled</a:t>
            </a:r>
            <a:r>
              <a:rPr lang="en-US" sz="1200" dirty="0">
                <a:solidFill>
                  <a:srgbClr val="3333FF"/>
                </a:solidFill>
              </a:rPr>
              <a:t> 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dirty="0" smtClean="0">
                <a:hlinkClick r:id="rId3"/>
              </a:rPr>
              <a:t>Pfizer Vaccine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1200" dirty="0" smtClean="0"/>
              <a:t>= </a:t>
            </a:r>
            <a:r>
              <a:rPr lang="en-US" sz="1400" dirty="0" smtClean="0"/>
              <a:t>Pfizer + </a:t>
            </a:r>
            <a:r>
              <a:rPr lang="en-US" sz="1400" dirty="0" err="1" smtClean="0"/>
              <a:t>BioNTech</a:t>
            </a:r>
            <a:r>
              <a:rPr lang="en-US" sz="1400" dirty="0" smtClean="0"/>
              <a:t> (German)</a:t>
            </a:r>
            <a:br>
              <a:rPr lang="en-US" sz="1400" dirty="0" smtClean="0"/>
            </a:br>
            <a:r>
              <a:rPr lang="en-US" sz="1400" dirty="0" smtClean="0"/>
              <a:t>= </a:t>
            </a:r>
            <a:r>
              <a:rPr lang="en-US" sz="1400" dirty="0"/>
              <a:t> </a:t>
            </a:r>
            <a:r>
              <a:rPr lang="en-US" sz="1400" b="1" dirty="0" smtClean="0"/>
              <a:t> </a:t>
            </a:r>
            <a:r>
              <a:rPr lang="en-US" sz="1400" dirty="0" smtClean="0"/>
              <a:t>BNT162b2 </a:t>
            </a:r>
            <a:r>
              <a:rPr lang="en-US" sz="1400" dirty="0"/>
              <a:t>=  </a:t>
            </a:r>
            <a:r>
              <a:rPr lang="en-US" sz="1400" dirty="0" err="1"/>
              <a:t>tozinameran</a:t>
            </a:r>
            <a:r>
              <a:rPr lang="en-US" sz="1400" dirty="0"/>
              <a:t>  = </a:t>
            </a:r>
            <a:r>
              <a:rPr lang="en-US" sz="1400" dirty="0" err="1"/>
              <a:t>Comirnaty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= 95% efficacy</a:t>
            </a:r>
            <a:br>
              <a:rPr lang="en-US" sz="1400" dirty="0" smtClean="0"/>
            </a:br>
            <a:r>
              <a:rPr lang="en-US" sz="1400" dirty="0" smtClean="0"/>
              <a:t>=0.3ml</a:t>
            </a:r>
            <a:br>
              <a:rPr lang="en-US" sz="1400" dirty="0" smtClean="0"/>
            </a:b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6629400" y="187899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168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46419" y="3886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8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05909" y="6382905"/>
            <a:ext cx="632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www.nytimes.com/2020/12/13/learning/what-does-95-effective-mean-teaching-the-math-of-vaccine-efficacy.html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B3267-556D-4A83-91FC-A4A07929BD5A}" type="datetime1">
              <a:rPr lang="en-US" smtClean="0"/>
              <a:t>2/22/2021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5" descr="https://static01.nyt.com/newsgraphics/2020/12/05/how-coronavirus-vaccines-work/bcd7a35d3a5040af6ae5407d0460a5c375b094f1/3-vaccine-moderna-45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3" t="15982" r="35437" b="13532"/>
          <a:stretch/>
        </p:blipFill>
        <p:spPr bwMode="auto">
          <a:xfrm>
            <a:off x="213962" y="1476987"/>
            <a:ext cx="1265276" cy="117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6" t="20412" r="40504" b="8959"/>
          <a:stretch/>
        </p:blipFill>
        <p:spPr bwMode="auto">
          <a:xfrm>
            <a:off x="2361268" y="1391751"/>
            <a:ext cx="2079370" cy="2520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5" t="28093" r="40712" b="43689"/>
          <a:stretch/>
        </p:blipFill>
        <p:spPr bwMode="auto">
          <a:xfrm>
            <a:off x="228600" y="152400"/>
            <a:ext cx="1723001" cy="1277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2" t="17073" r="33616" b="13801"/>
          <a:stretch/>
        </p:blipFill>
        <p:spPr bwMode="auto">
          <a:xfrm>
            <a:off x="4648200" y="1540531"/>
            <a:ext cx="2327565" cy="3128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1" t="13232" r="26846" b="9293"/>
          <a:stretch/>
        </p:blipFill>
        <p:spPr bwMode="auto">
          <a:xfrm>
            <a:off x="6485817" y="3886200"/>
            <a:ext cx="2286000" cy="2606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3" t="21247" r="32572" b="26157"/>
          <a:stretch/>
        </p:blipFill>
        <p:spPr bwMode="auto">
          <a:xfrm>
            <a:off x="5257800" y="5221052"/>
            <a:ext cx="962272" cy="93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4" t="12564" r="26207" b="10629"/>
          <a:stretch/>
        </p:blipFill>
        <p:spPr bwMode="auto">
          <a:xfrm>
            <a:off x="2791690" y="4342141"/>
            <a:ext cx="1835728" cy="2257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V="1">
            <a:off x="4343400" y="2514600"/>
            <a:ext cx="609600" cy="76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943600" y="3314700"/>
            <a:ext cx="114300" cy="4953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324600" y="4342141"/>
            <a:ext cx="8382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324600" y="5471064"/>
            <a:ext cx="381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59231" y="5221052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+</a:t>
            </a:r>
            <a:endParaRPr lang="en-US" sz="4400" dirty="0"/>
          </a:p>
        </p:txBody>
      </p:sp>
      <p:sp>
        <p:nvSpPr>
          <p:cNvPr id="30" name="TextBox 29"/>
          <p:cNvSpPr txBox="1"/>
          <p:nvPr/>
        </p:nvSpPr>
        <p:spPr>
          <a:xfrm>
            <a:off x="2439864" y="5473361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+</a:t>
            </a:r>
            <a:endParaRPr lang="en-US" sz="4400" dirty="0"/>
          </a:p>
        </p:txBody>
      </p:sp>
      <p:sp>
        <p:nvSpPr>
          <p:cNvPr id="29" name="TextBox 28"/>
          <p:cNvSpPr txBox="1"/>
          <p:nvPr/>
        </p:nvSpPr>
        <p:spPr>
          <a:xfrm>
            <a:off x="304800" y="5486400"/>
            <a:ext cx="1347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Memory B cells </a:t>
            </a:r>
          </a:p>
          <a:p>
            <a:pPr algn="ctr"/>
            <a:r>
              <a:rPr lang="en-US" sz="1200" dirty="0" smtClean="0"/>
              <a:t> to make antibody </a:t>
            </a:r>
          </a:p>
          <a:p>
            <a:pPr algn="ctr"/>
            <a:r>
              <a:rPr lang="en-US" sz="1200" dirty="0" smtClean="0"/>
              <a:t>&amp; targeted T cells </a:t>
            </a:r>
          </a:p>
          <a:p>
            <a:pPr algn="ctr"/>
            <a:r>
              <a:rPr lang="en-US" sz="1200" dirty="0" smtClean="0"/>
              <a:t>when re-exposed</a:t>
            </a:r>
            <a:endParaRPr lang="en-US" sz="1200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2700" dirty="0" smtClean="0">
                <a:hlinkClick r:id="rId9"/>
              </a:rPr>
              <a:t>Moderna Vaccine</a:t>
            </a: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1600" dirty="0" smtClean="0"/>
              <a:t>= </a:t>
            </a:r>
            <a:r>
              <a:rPr lang="en-US" sz="1600" dirty="0" smtClean="0"/>
              <a:t>Moderna </a:t>
            </a:r>
            <a:r>
              <a:rPr lang="en-US" sz="1600" dirty="0" smtClean="0"/>
              <a:t>(MA, USA)  + National </a:t>
            </a:r>
            <a:r>
              <a:rPr lang="en-US" sz="1600" dirty="0"/>
              <a:t>Institutes of Health </a:t>
            </a:r>
            <a:r>
              <a:rPr lang="en-US" sz="1600" dirty="0" smtClean="0"/>
              <a:t>(NIH)</a:t>
            </a:r>
            <a:br>
              <a:rPr lang="en-US" sz="1600" dirty="0" smtClean="0"/>
            </a:br>
            <a:r>
              <a:rPr lang="en-US" sz="1600" dirty="0" smtClean="0"/>
              <a:t>= </a:t>
            </a:r>
            <a:r>
              <a:rPr lang="en-US" sz="1600" dirty="0"/>
              <a:t> </a:t>
            </a:r>
            <a:r>
              <a:rPr lang="en-US" sz="1600" dirty="0" smtClean="0"/>
              <a:t>mRNA-1273</a:t>
            </a:r>
            <a:br>
              <a:rPr lang="en-US" sz="1600" dirty="0" smtClean="0"/>
            </a:br>
            <a:r>
              <a:rPr lang="en-US" sz="1600" dirty="0" smtClean="0"/>
              <a:t>= 94.1% efficacy</a:t>
            </a:r>
            <a:br>
              <a:rPr lang="en-US" sz="1600" dirty="0" smtClean="0"/>
            </a:br>
            <a:r>
              <a:rPr lang="en-US" sz="1600" dirty="0" smtClean="0"/>
              <a:t>=</a:t>
            </a:r>
            <a:r>
              <a:rPr lang="en-US" sz="1600" dirty="0" smtClean="0"/>
              <a:t>0.5ml (100ug RNA)</a:t>
            </a:r>
            <a:r>
              <a:rPr lang="en-US" sz="1300" dirty="0" smtClean="0"/>
              <a:t/>
            </a:r>
            <a:br>
              <a:rPr lang="en-US" sz="1300" dirty="0" smtClean="0"/>
            </a:br>
            <a:r>
              <a:rPr lang="en-US" sz="1300" dirty="0" smtClean="0"/>
              <a:t/>
            </a:r>
            <a:br>
              <a:rPr lang="en-US" sz="1300" dirty="0" smtClean="0"/>
            </a:b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334448" y="2725821"/>
            <a:ext cx="102430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900" dirty="0" smtClean="0"/>
              <a:t>RNA  for “spike protein” ONLY</a:t>
            </a:r>
          </a:p>
          <a:p>
            <a:pPr algn="ctr" fontAlgn="base"/>
            <a:r>
              <a:rPr lang="en-US" sz="900" dirty="0" smtClean="0"/>
              <a:t> inside a protective  lipid capsule</a:t>
            </a:r>
            <a:endParaRPr lang="en-US" sz="900" dirty="0"/>
          </a:p>
        </p:txBody>
      </p:sp>
      <p:sp>
        <p:nvSpPr>
          <p:cNvPr id="10" name="Curved Left Arrow 9"/>
          <p:cNvSpPr/>
          <p:nvPr/>
        </p:nvSpPr>
        <p:spPr>
          <a:xfrm rot="766089">
            <a:off x="1382139" y="742740"/>
            <a:ext cx="698816" cy="1581238"/>
          </a:xfrm>
          <a:prstGeom prst="curved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4" t="48747" r="44273" b="35043"/>
          <a:stretch/>
        </p:blipFill>
        <p:spPr bwMode="auto">
          <a:xfrm>
            <a:off x="7168116" y="393895"/>
            <a:ext cx="1786271" cy="5527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7168116" y="946596"/>
            <a:ext cx="17915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/>
              <a:t>stable for up to six months when shipped </a:t>
            </a:r>
          </a:p>
          <a:p>
            <a:pPr algn="ctr"/>
            <a:r>
              <a:rPr lang="en-US" sz="1000" dirty="0" smtClean="0"/>
              <a:t>and stored at –4°F (–20°C)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7628816" y="152400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hlinkClick r:id="rId11"/>
              </a:rPr>
              <a:t>Moderna SEC Filing</a:t>
            </a:r>
            <a:endParaRPr lang="en-US" sz="800" dirty="0" smtClean="0"/>
          </a:p>
          <a:p>
            <a:endParaRPr lang="en-US" sz="800" dirty="0"/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7" y="4789029"/>
            <a:ext cx="1376643" cy="7307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76200" y="6415322"/>
            <a:ext cx="3811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Protected: ~2 weeks after second dose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4759232" y="4495800"/>
            <a:ext cx="498568" cy="457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triped Right Arrow 33"/>
          <p:cNvSpPr/>
          <p:nvPr/>
        </p:nvSpPr>
        <p:spPr>
          <a:xfrm rot="10800000">
            <a:off x="1830265" y="5791200"/>
            <a:ext cx="433127" cy="187055"/>
          </a:xfrm>
          <a:prstGeom prst="stripedRightArrow">
            <a:avLst>
              <a:gd name="adj1" fmla="val 50000"/>
              <a:gd name="adj2" fmla="val 684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7B556-3478-4658-B659-F573C0A052DE}" type="datetime1">
              <a:rPr lang="en-US" smtClean="0"/>
              <a:t>2/22/2021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1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618" y="30480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2700" dirty="0">
                <a:hlinkClick r:id="rId2"/>
              </a:rPr>
              <a:t>Johnson &amp; Johnson </a:t>
            </a:r>
            <a:r>
              <a:rPr lang="en-US" sz="2700" dirty="0" smtClean="0">
                <a:hlinkClick r:id="rId2"/>
              </a:rPr>
              <a:t>Vaccine</a:t>
            </a:r>
            <a:r>
              <a:rPr lang="en-US" sz="2000" dirty="0" smtClean="0">
                <a:hlinkClick r:id="rId2"/>
              </a:rPr>
              <a:t>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600" dirty="0" smtClean="0"/>
              <a:t>= </a:t>
            </a:r>
            <a:r>
              <a:rPr lang="en-US" sz="1600" dirty="0"/>
              <a:t>JNJ-78436735 or </a:t>
            </a:r>
            <a:r>
              <a:rPr lang="en-US" sz="1600" dirty="0" smtClean="0"/>
              <a:t>Ad26.COV2.S </a:t>
            </a:r>
            <a:br>
              <a:rPr lang="en-US" sz="1600" dirty="0" smtClean="0"/>
            </a:br>
            <a:r>
              <a:rPr lang="en-US" sz="1600" dirty="0" smtClean="0"/>
              <a:t>Janssen Pharmaceutics (Belgium)  &amp; Beth Israel Hospital (USA) </a:t>
            </a:r>
            <a:br>
              <a:rPr lang="en-US" sz="1600" dirty="0" smtClean="0"/>
            </a:br>
            <a:r>
              <a:rPr lang="en-US" sz="1600" dirty="0" smtClean="0"/>
              <a:t>= Single dose</a:t>
            </a:r>
            <a:br>
              <a:rPr lang="en-US" sz="1600" dirty="0" smtClean="0"/>
            </a:br>
            <a:r>
              <a:rPr lang="en-US" sz="1600" dirty="0" smtClean="0"/>
              <a:t>= ~72% efficacy </a:t>
            </a:r>
            <a:br>
              <a:rPr lang="en-US" sz="1600" dirty="0" smtClean="0"/>
            </a:br>
            <a:r>
              <a:rPr lang="en-US" sz="2000" dirty="0"/>
              <a:t> </a:t>
            </a: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5" t="28093" r="40712" b="43689"/>
          <a:stretch/>
        </p:blipFill>
        <p:spPr bwMode="auto">
          <a:xfrm>
            <a:off x="228600" y="152400"/>
            <a:ext cx="1723001" cy="1277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7" r="15780"/>
          <a:stretch/>
        </p:blipFill>
        <p:spPr bwMode="auto">
          <a:xfrm>
            <a:off x="234268" y="1577057"/>
            <a:ext cx="1458506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321220" y="1813292"/>
            <a:ext cx="102430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900" dirty="0" smtClean="0"/>
              <a:t>DNA for </a:t>
            </a:r>
            <a:r>
              <a:rPr lang="en-US" sz="900" dirty="0"/>
              <a:t>s</a:t>
            </a:r>
            <a:r>
              <a:rPr lang="en-US" sz="900" dirty="0" smtClean="0"/>
              <a:t>pike protein</a:t>
            </a:r>
          </a:p>
          <a:p>
            <a:pPr algn="ctr" fontAlgn="base"/>
            <a:r>
              <a:rPr lang="en-US" sz="900" dirty="0" smtClean="0"/>
              <a:t> </a:t>
            </a:r>
            <a:r>
              <a:rPr lang="en-US" sz="900" dirty="0"/>
              <a:t>inside</a:t>
            </a:r>
          </a:p>
          <a:p>
            <a:pPr algn="ctr" fontAlgn="base"/>
            <a:r>
              <a:rPr lang="en-US" sz="900" dirty="0">
                <a:solidFill>
                  <a:srgbClr val="CC6600"/>
                </a:solidFill>
              </a:rPr>
              <a:t>an </a:t>
            </a:r>
            <a:r>
              <a:rPr lang="en-US" sz="900" dirty="0" smtClean="0">
                <a:solidFill>
                  <a:srgbClr val="CC6600"/>
                </a:solidFill>
              </a:rPr>
              <a:t>adenovirus</a:t>
            </a:r>
          </a:p>
          <a:p>
            <a:pPr algn="ctr" fontAlgn="base"/>
            <a:r>
              <a:rPr lang="en-US" sz="900" dirty="0" smtClean="0"/>
              <a:t>(cold virus that can infect but can </a:t>
            </a:r>
            <a:r>
              <a:rPr lang="en-US" sz="900" b="1" dirty="0" smtClean="0"/>
              <a:t>not </a:t>
            </a:r>
            <a:r>
              <a:rPr lang="en-US" sz="900" dirty="0" smtClean="0"/>
              <a:t>replicate)</a:t>
            </a:r>
            <a:endParaRPr lang="en-US" sz="900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0" t="12569" r="29738" b="8027"/>
          <a:stretch/>
        </p:blipFill>
        <p:spPr bwMode="auto">
          <a:xfrm>
            <a:off x="234268" y="2971800"/>
            <a:ext cx="2032932" cy="242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5" t="18911" r="32821" b="22358"/>
          <a:stretch/>
        </p:blipFill>
        <p:spPr bwMode="auto">
          <a:xfrm>
            <a:off x="2458757" y="1905000"/>
            <a:ext cx="1965251" cy="2090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2" t="17073" r="33616" b="13801"/>
          <a:stretch/>
        </p:blipFill>
        <p:spPr bwMode="auto">
          <a:xfrm>
            <a:off x="4648200" y="1540531"/>
            <a:ext cx="2327565" cy="3128608"/>
          </a:xfrm>
          <a:prstGeom prst="rect">
            <a:avLst/>
          </a:prstGeom>
          <a:ln w="38100">
            <a:tailEnd type="arrow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1" t="13232" r="26846" b="9293"/>
          <a:stretch/>
        </p:blipFill>
        <p:spPr bwMode="auto">
          <a:xfrm>
            <a:off x="6485817" y="3886200"/>
            <a:ext cx="2286000" cy="2606152"/>
          </a:xfrm>
          <a:prstGeom prst="rect">
            <a:avLst/>
          </a:prstGeom>
          <a:ln w="38100">
            <a:tailEnd type="arrow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3" t="21247" r="32572" b="26157"/>
          <a:stretch/>
        </p:blipFill>
        <p:spPr bwMode="auto">
          <a:xfrm>
            <a:off x="5257800" y="5221052"/>
            <a:ext cx="962272" cy="93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4" t="12564" r="26207" b="10629"/>
          <a:stretch/>
        </p:blipFill>
        <p:spPr bwMode="auto">
          <a:xfrm>
            <a:off x="2791690" y="4342141"/>
            <a:ext cx="1835728" cy="2257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 flipV="1">
            <a:off x="2057400" y="3200400"/>
            <a:ext cx="401357" cy="228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343400" y="2552700"/>
            <a:ext cx="609600" cy="76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943600" y="3314700"/>
            <a:ext cx="114300" cy="4953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324600" y="4342141"/>
            <a:ext cx="8382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324600" y="5471064"/>
            <a:ext cx="381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59231" y="5221052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+</a:t>
            </a:r>
            <a:endParaRPr lang="en-US" sz="4400" dirty="0"/>
          </a:p>
        </p:txBody>
      </p:sp>
      <p:sp>
        <p:nvSpPr>
          <p:cNvPr id="28" name="Curved Left Arrow 27"/>
          <p:cNvSpPr/>
          <p:nvPr/>
        </p:nvSpPr>
        <p:spPr>
          <a:xfrm>
            <a:off x="1502274" y="725396"/>
            <a:ext cx="381000" cy="1186059"/>
          </a:xfrm>
          <a:prstGeom prst="curved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39864" y="5473361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+</a:t>
            </a:r>
            <a:endParaRPr lang="en-US" sz="4400" dirty="0"/>
          </a:p>
        </p:txBody>
      </p:sp>
      <p:sp>
        <p:nvSpPr>
          <p:cNvPr id="29" name="TextBox 28"/>
          <p:cNvSpPr txBox="1"/>
          <p:nvPr/>
        </p:nvSpPr>
        <p:spPr>
          <a:xfrm>
            <a:off x="1209756" y="5574994"/>
            <a:ext cx="1347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Memory B cells </a:t>
            </a:r>
          </a:p>
          <a:p>
            <a:pPr algn="ctr"/>
            <a:r>
              <a:rPr lang="en-US" sz="1200" dirty="0" smtClean="0"/>
              <a:t> to make antibody </a:t>
            </a:r>
          </a:p>
          <a:p>
            <a:pPr algn="ctr"/>
            <a:r>
              <a:rPr lang="en-US" sz="1200" dirty="0" smtClean="0"/>
              <a:t>&amp; targeted T cells </a:t>
            </a:r>
          </a:p>
          <a:p>
            <a:pPr algn="ctr"/>
            <a:r>
              <a:rPr lang="en-US" sz="1200" dirty="0" smtClean="0"/>
              <a:t>when re-exposed</a:t>
            </a:r>
            <a:endParaRPr lang="en-US" sz="1200" dirty="0"/>
          </a:p>
        </p:txBody>
      </p:sp>
      <p:pic>
        <p:nvPicPr>
          <p:cNvPr id="3076" name="Picture 4" descr="https://static01.nyt.com/newsgraphics/2020/12/05/how-coronavirus-vaccines-work/bcd7a35d3a5040af6ae5407d0460a5c375b094f1/9-doses-jnj-600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2" r="8580" b="15125"/>
          <a:stretch/>
        </p:blipFill>
        <p:spPr bwMode="auto">
          <a:xfrm>
            <a:off x="7247817" y="182308"/>
            <a:ext cx="1524000" cy="24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7162081" y="556119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solidFill>
                  <a:srgbClr val="00B050"/>
                </a:solidFill>
              </a:rPr>
              <a:t>DNA=: continuously  more mRNA </a:t>
            </a:r>
          </a:p>
          <a:p>
            <a:pPr algn="ctr"/>
            <a:r>
              <a:rPr lang="en-US" sz="800" dirty="0" smtClean="0">
                <a:solidFill>
                  <a:srgbClr val="00B050"/>
                </a:solidFill>
              </a:rPr>
              <a:t>copies</a:t>
            </a:r>
            <a:r>
              <a:rPr lang="en-US" sz="800" dirty="0">
                <a:solidFill>
                  <a:srgbClr val="00B050"/>
                </a:solidFill>
              </a:rPr>
              <a:t>  </a:t>
            </a:r>
            <a:r>
              <a:rPr lang="en-US" sz="800" dirty="0" smtClean="0">
                <a:solidFill>
                  <a:srgbClr val="00B050"/>
                </a:solidFill>
              </a:rPr>
              <a:t>&amp; thus more  spike protein</a:t>
            </a:r>
            <a:endParaRPr lang="en-US" sz="800" dirty="0">
              <a:solidFill>
                <a:srgbClr val="00B050"/>
              </a:solidFill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8" y="5671928"/>
            <a:ext cx="1150737" cy="6107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0257" y="636915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Demonstrated complete </a:t>
            </a:r>
            <a:r>
              <a:rPr lang="en-US" sz="1200" dirty="0">
                <a:solidFill>
                  <a:srgbClr val="C00000"/>
                </a:solidFill>
              </a:rPr>
              <a:t>protection against COVID-related hospitalization and death, 28 days post-vaccination</a:t>
            </a:r>
            <a:r>
              <a:rPr lang="en-US" sz="1200" dirty="0" smtClean="0">
                <a:solidFill>
                  <a:srgbClr val="C00000"/>
                </a:solidFill>
              </a:rPr>
              <a:t>. Jan </a:t>
            </a:r>
            <a:r>
              <a:rPr lang="en-US" sz="1200" dirty="0">
                <a:solidFill>
                  <a:srgbClr val="C00000"/>
                </a:solidFill>
              </a:rPr>
              <a:t>29, 2021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759232" y="4495800"/>
            <a:ext cx="498568" cy="457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95B62-31FA-4106-A532-308050F01D35}" type="datetime1">
              <a:rPr lang="en-US" smtClean="0"/>
              <a:t>2/22/2021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2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7" t="18752" r="32293" b="14368"/>
          <a:stretch/>
        </p:blipFill>
        <p:spPr bwMode="auto">
          <a:xfrm>
            <a:off x="165679" y="1600200"/>
            <a:ext cx="1553371" cy="181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618" y="304801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2700" dirty="0" smtClean="0">
                <a:hlinkClick r:id="rId3"/>
              </a:rPr>
              <a:t>Novavax Vaccine</a:t>
            </a:r>
            <a:r>
              <a:rPr lang="en-US" sz="2000" dirty="0" smtClean="0">
                <a:hlinkClick r:id="rId4"/>
              </a:rPr>
              <a:t>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600" dirty="0" smtClean="0"/>
              <a:t>= NVX-CoV2373</a:t>
            </a:r>
            <a:br>
              <a:rPr lang="en-US" sz="1600" dirty="0" smtClean="0"/>
            </a:br>
            <a:r>
              <a:rPr lang="en-US" sz="1600" dirty="0" smtClean="0"/>
              <a:t>Novavax (MD)</a:t>
            </a:r>
            <a:br>
              <a:rPr lang="en-US" sz="1600" dirty="0" smtClean="0"/>
            </a:br>
            <a:r>
              <a:rPr lang="en-US" sz="1600" dirty="0" smtClean="0"/>
              <a:t>= Double dose; protein based</a:t>
            </a:r>
            <a:br>
              <a:rPr lang="en-US" sz="1600" dirty="0" smtClean="0"/>
            </a:br>
            <a:r>
              <a:rPr lang="en-US" sz="1600" dirty="0" smtClean="0"/>
              <a:t>= ~89% efficacy; in Phase 3 </a:t>
            </a:r>
            <a:br>
              <a:rPr lang="en-US" sz="1600" dirty="0" smtClean="0"/>
            </a:br>
            <a:r>
              <a:rPr lang="en-US" sz="2000" dirty="0"/>
              <a:t> </a:t>
            </a: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5" t="28093" r="40712" b="43689"/>
          <a:stretch/>
        </p:blipFill>
        <p:spPr bwMode="auto">
          <a:xfrm>
            <a:off x="228600" y="152400"/>
            <a:ext cx="1723001" cy="1277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3" t="21247" r="32572" b="26157"/>
          <a:stretch/>
        </p:blipFill>
        <p:spPr bwMode="auto">
          <a:xfrm>
            <a:off x="4800600" y="4783063"/>
            <a:ext cx="962272" cy="93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4" t="12564" r="26207" b="10629"/>
          <a:stretch/>
        </p:blipFill>
        <p:spPr bwMode="auto">
          <a:xfrm>
            <a:off x="1871465" y="3851457"/>
            <a:ext cx="2266420" cy="27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194996" y="4860525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+</a:t>
            </a:r>
            <a:endParaRPr lang="en-US" sz="4400" dirty="0"/>
          </a:p>
        </p:txBody>
      </p:sp>
      <p:sp>
        <p:nvSpPr>
          <p:cNvPr id="28" name="Curved Left Arrow 27"/>
          <p:cNvSpPr/>
          <p:nvPr/>
        </p:nvSpPr>
        <p:spPr>
          <a:xfrm>
            <a:off x="1502274" y="725396"/>
            <a:ext cx="381000" cy="1186059"/>
          </a:xfrm>
          <a:prstGeom prst="curved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" t="36401" r="64514" b="48736"/>
          <a:stretch/>
        </p:blipFill>
        <p:spPr bwMode="auto">
          <a:xfrm>
            <a:off x="6858000" y="1392475"/>
            <a:ext cx="1808320" cy="5189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31989" r="60160" b="44092"/>
          <a:stretch/>
        </p:blipFill>
        <p:spPr bwMode="auto">
          <a:xfrm>
            <a:off x="1871465" y="2057400"/>
            <a:ext cx="1496991" cy="629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" t="34775" r="61177" b="35964"/>
          <a:stretch/>
        </p:blipFill>
        <p:spPr bwMode="auto">
          <a:xfrm>
            <a:off x="2666999" y="1143001"/>
            <a:ext cx="1278867" cy="691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9" t="16893" r="61466" b="10652"/>
          <a:stretch/>
        </p:blipFill>
        <p:spPr bwMode="auto">
          <a:xfrm>
            <a:off x="3761762" y="383418"/>
            <a:ext cx="2293932" cy="3524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240671"/>
            <a:ext cx="3035300" cy="342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86615" y="4654625"/>
            <a:ext cx="1347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Memory B cells </a:t>
            </a:r>
          </a:p>
          <a:p>
            <a:pPr algn="ctr"/>
            <a:r>
              <a:rPr lang="en-US" sz="1200" dirty="0" smtClean="0"/>
              <a:t> to make antibody </a:t>
            </a:r>
          </a:p>
          <a:p>
            <a:pPr algn="ctr"/>
            <a:r>
              <a:rPr lang="en-US" sz="1200" dirty="0" smtClean="0"/>
              <a:t>&amp; targeted T cells </a:t>
            </a:r>
          </a:p>
          <a:p>
            <a:pPr algn="ctr"/>
            <a:r>
              <a:rPr lang="en-US" sz="1200" dirty="0" smtClean="0"/>
              <a:t>when re-exposed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1610719" y="5447663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+</a:t>
            </a:r>
            <a:endParaRPr lang="en-US" sz="4400" dirty="0"/>
          </a:p>
        </p:txBody>
      </p:sp>
      <p:cxnSp>
        <p:nvCxnSpPr>
          <p:cNvPr id="8" name="Straight Arrow Connector 7"/>
          <p:cNvCxnSpPr>
            <a:stCxn id="32" idx="3"/>
          </p:cNvCxnSpPr>
          <p:nvPr/>
        </p:nvCxnSpPr>
        <p:spPr>
          <a:xfrm flipV="1">
            <a:off x="1719050" y="2372074"/>
            <a:ext cx="338350" cy="13373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895600" y="1752600"/>
            <a:ext cx="152400" cy="304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38853" y="1042973"/>
            <a:ext cx="56618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“</a:t>
            </a:r>
            <a:r>
              <a:rPr lang="en-US" sz="700" dirty="0" err="1" smtClean="0"/>
              <a:t>saponin</a:t>
            </a:r>
            <a:r>
              <a:rPr lang="en-US" sz="700" dirty="0" smtClean="0"/>
              <a:t>” </a:t>
            </a:r>
            <a:endParaRPr lang="en-US" sz="700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581400" y="990600"/>
            <a:ext cx="556485" cy="152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81736" y="3411418"/>
            <a:ext cx="150006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5867400" y="5105400"/>
            <a:ext cx="5334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7" y="5486400"/>
            <a:ext cx="1376643" cy="7307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6200" y="6415322"/>
            <a:ext cx="3811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Protected: ~2 weeks after second dose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923610" y="3733800"/>
            <a:ext cx="542772" cy="62633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F7850-79EC-4C21-B72B-1FBD0738CC56}" type="datetime1">
              <a:rPr lang="en-US" smtClean="0"/>
              <a:t>2/22/2021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74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629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Pfizer &amp; Moderna </a:t>
            </a:r>
            <a:br>
              <a:rPr lang="en-US" sz="2800" dirty="0" smtClean="0"/>
            </a:br>
            <a:r>
              <a:rPr lang="en-US" sz="2800" dirty="0" smtClean="0"/>
              <a:t>vaccine ingredients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900" b="1" dirty="0" smtClean="0">
                <a:solidFill>
                  <a:srgbClr val="C00000"/>
                </a:solidFill>
              </a:rPr>
              <a:t>Pfizer: </a:t>
            </a:r>
          </a:p>
          <a:p>
            <a:pPr>
              <a:spcBef>
                <a:spcPts val="0"/>
              </a:spcBef>
            </a:pPr>
            <a:r>
              <a:rPr lang="en-US" sz="2900" b="1" dirty="0" smtClean="0"/>
              <a:t>mRNA</a:t>
            </a:r>
            <a:r>
              <a:rPr lang="en-US" sz="2900" b="1" dirty="0"/>
              <a:t> </a:t>
            </a:r>
            <a:r>
              <a:rPr lang="en-US" sz="2900" dirty="0" smtClean="0"/>
              <a:t>(messenger </a:t>
            </a:r>
            <a:r>
              <a:rPr lang="en-US" sz="2900" dirty="0"/>
              <a:t>ribonucleic acid, </a:t>
            </a:r>
            <a:r>
              <a:rPr lang="en-US" sz="2900" dirty="0" smtClean="0"/>
              <a:t>mRNA fragment that encodes the SARS-CoV-2 spike protein, only </a:t>
            </a:r>
            <a:r>
              <a:rPr lang="en-US" sz="2900" dirty="0"/>
              <a:t>active ingredient in the </a:t>
            </a:r>
            <a:r>
              <a:rPr lang="en-US" sz="2900" dirty="0" smtClean="0"/>
              <a:t>vaccine, </a:t>
            </a:r>
            <a:r>
              <a:rPr lang="en-US" sz="2900" dirty="0"/>
              <a:t>c</a:t>
            </a:r>
            <a:r>
              <a:rPr lang="en-US" sz="2900" dirty="0" smtClean="0"/>
              <a:t>an NOT change your genes or DNA) </a:t>
            </a:r>
            <a:endParaRPr lang="en-US" sz="2900" dirty="0"/>
          </a:p>
          <a:p>
            <a:pPr>
              <a:spcBef>
                <a:spcPts val="0"/>
              </a:spcBef>
            </a:pPr>
            <a:r>
              <a:rPr lang="en-US" sz="2900" b="1" dirty="0" smtClean="0"/>
              <a:t>Lipids </a:t>
            </a:r>
            <a:r>
              <a:rPr lang="en-US" sz="2900" dirty="0" smtClean="0"/>
              <a:t>(to </a:t>
            </a:r>
            <a:r>
              <a:rPr lang="en-US" sz="2900" dirty="0"/>
              <a:t>envelop &amp; protect </a:t>
            </a:r>
            <a:r>
              <a:rPr lang="en-US" sz="2900" dirty="0" smtClean="0"/>
              <a:t>mRNA): (4-hydroxybutyl)</a:t>
            </a:r>
            <a:r>
              <a:rPr lang="en-US" sz="2900" dirty="0" err="1" smtClean="0"/>
              <a:t>azanediyl</a:t>
            </a:r>
            <a:r>
              <a:rPr lang="en-US" sz="2900" dirty="0" smtClean="0"/>
              <a:t>)</a:t>
            </a:r>
            <a:r>
              <a:rPr lang="en-US" sz="2900" dirty="0" err="1" smtClean="0"/>
              <a:t>bis</a:t>
            </a:r>
            <a:r>
              <a:rPr lang="en-US" sz="2900" dirty="0" smtClean="0"/>
              <a:t>(hexane-6,1-diyl)</a:t>
            </a:r>
            <a:r>
              <a:rPr lang="en-US" sz="2900" dirty="0" err="1" smtClean="0"/>
              <a:t>bis</a:t>
            </a:r>
            <a:r>
              <a:rPr lang="en-US" sz="2900" dirty="0" smtClean="0"/>
              <a:t>; (</a:t>
            </a:r>
            <a:r>
              <a:rPr lang="en-US" sz="2900" dirty="0"/>
              <a:t>2-hexyldecanoate), 2 [(polyethylene glycol)-2000]-N,N-</a:t>
            </a:r>
            <a:r>
              <a:rPr lang="en-US" sz="2900" dirty="0" err="1"/>
              <a:t>ditetradecylacetamide</a:t>
            </a:r>
            <a:r>
              <a:rPr lang="en-US" sz="2900" dirty="0"/>
              <a:t>; 1,2-Distearoyl-snglycero-3- </a:t>
            </a:r>
            <a:r>
              <a:rPr lang="en-US" sz="2900" dirty="0" err="1"/>
              <a:t>phosphocholine</a:t>
            </a:r>
            <a:r>
              <a:rPr lang="en-US" sz="2900" dirty="0" smtClean="0"/>
              <a:t>; cholesterol</a:t>
            </a:r>
            <a:endParaRPr lang="en-US" sz="2900" dirty="0"/>
          </a:p>
          <a:p>
            <a:pPr>
              <a:spcBef>
                <a:spcPts val="0"/>
              </a:spcBef>
            </a:pPr>
            <a:r>
              <a:rPr lang="en-US" sz="2900" b="1" dirty="0"/>
              <a:t>Salts </a:t>
            </a:r>
            <a:r>
              <a:rPr lang="en-US" sz="2900" b="1" dirty="0" smtClean="0"/>
              <a:t> </a:t>
            </a:r>
            <a:r>
              <a:rPr lang="en-US" sz="2900" dirty="0" smtClean="0"/>
              <a:t>(balance </a:t>
            </a:r>
            <a:r>
              <a:rPr lang="en-US" sz="2900" dirty="0"/>
              <a:t>the </a:t>
            </a:r>
            <a:r>
              <a:rPr lang="en-US" sz="2900" dirty="0" smtClean="0"/>
              <a:t>acidity): potassium chloride; monobasic </a:t>
            </a:r>
            <a:r>
              <a:rPr lang="en-US" sz="2900" dirty="0"/>
              <a:t>potassium </a:t>
            </a:r>
            <a:r>
              <a:rPr lang="en-US" sz="2900" dirty="0" smtClean="0"/>
              <a:t>phosphate;  sodium chloride; dibasic </a:t>
            </a:r>
            <a:r>
              <a:rPr lang="en-US" sz="2900" dirty="0"/>
              <a:t>sodium phosphate </a:t>
            </a:r>
            <a:r>
              <a:rPr lang="en-US" sz="2900" dirty="0" err="1"/>
              <a:t>dihydrate</a:t>
            </a:r>
            <a:endParaRPr lang="en-US" sz="2900" dirty="0"/>
          </a:p>
          <a:p>
            <a:pPr>
              <a:spcBef>
                <a:spcPts val="0"/>
              </a:spcBef>
            </a:pPr>
            <a:r>
              <a:rPr lang="en-US" sz="2900" b="1" dirty="0"/>
              <a:t>Sugar </a:t>
            </a:r>
            <a:r>
              <a:rPr lang="en-US" sz="2900" dirty="0" smtClean="0"/>
              <a:t>(basic </a:t>
            </a:r>
            <a:r>
              <a:rPr lang="en-US" sz="2900" dirty="0"/>
              <a:t>table sugar, helps maintain their shape during </a:t>
            </a:r>
            <a:r>
              <a:rPr lang="en-US" sz="2900" dirty="0" smtClean="0"/>
              <a:t>freezing): sucrose</a:t>
            </a:r>
            <a:endParaRPr lang="en-US" sz="2900" dirty="0"/>
          </a:p>
          <a:p>
            <a:pPr>
              <a:spcBef>
                <a:spcPts val="0"/>
              </a:spcBef>
            </a:pPr>
            <a:endParaRPr lang="en-US" sz="2900" b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2900" b="1" dirty="0" smtClean="0">
                <a:solidFill>
                  <a:srgbClr val="C00000"/>
                </a:solidFill>
              </a:rPr>
              <a:t>Moderna :</a:t>
            </a:r>
            <a:endParaRPr lang="en-US" sz="2900" b="1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</a:pPr>
            <a:r>
              <a:rPr lang="en-US" sz="2900" b="1" dirty="0" smtClean="0"/>
              <a:t>mRNA </a:t>
            </a:r>
            <a:r>
              <a:rPr lang="en-US" sz="2900" dirty="0" smtClean="0"/>
              <a:t>(mRNA </a:t>
            </a:r>
            <a:r>
              <a:rPr lang="en-US" sz="2900" dirty="0" smtClean="0"/>
              <a:t>that encodes the spike protein): 1276 bases</a:t>
            </a:r>
            <a:endParaRPr lang="en-US" sz="2900" dirty="0"/>
          </a:p>
          <a:p>
            <a:pPr>
              <a:spcBef>
                <a:spcPts val="0"/>
              </a:spcBef>
            </a:pPr>
            <a:r>
              <a:rPr lang="en-US" sz="2900" b="1" dirty="0" smtClean="0"/>
              <a:t>Lipids</a:t>
            </a:r>
            <a:r>
              <a:rPr lang="en-US" sz="2900" dirty="0"/>
              <a:t> </a:t>
            </a:r>
            <a:r>
              <a:rPr lang="en-US" sz="2900" dirty="0" smtClean="0"/>
              <a:t>(to envelop &amp; protect mRNA): SM-102; 1,2-dimyristoyl-rac-glycero3-methoxypolyethylene glycol-2000 </a:t>
            </a:r>
            <a:r>
              <a:rPr lang="en-US" sz="2900" dirty="0"/>
              <a:t>[PEG2000-DMG</a:t>
            </a:r>
            <a:r>
              <a:rPr lang="en-US" sz="2900" dirty="0" smtClean="0"/>
              <a:t>]; cholesterol; 1,2-distearoyl-snglycero-3-phosphocholine </a:t>
            </a:r>
            <a:r>
              <a:rPr lang="en-US" sz="2900" dirty="0"/>
              <a:t>[DSPC]</a:t>
            </a:r>
          </a:p>
          <a:p>
            <a:pPr>
              <a:spcBef>
                <a:spcPts val="0"/>
              </a:spcBef>
            </a:pPr>
            <a:r>
              <a:rPr lang="en-US" sz="2900" b="1" dirty="0" smtClean="0"/>
              <a:t>Acids: </a:t>
            </a:r>
            <a:r>
              <a:rPr lang="en-US" sz="2900" dirty="0"/>
              <a:t>a</a:t>
            </a:r>
            <a:r>
              <a:rPr lang="en-US" sz="2900" dirty="0" smtClean="0"/>
              <a:t>cetic </a:t>
            </a:r>
            <a:r>
              <a:rPr lang="en-US" sz="2900" dirty="0"/>
              <a:t>acid</a:t>
            </a:r>
          </a:p>
          <a:p>
            <a:pPr>
              <a:spcBef>
                <a:spcPts val="0"/>
              </a:spcBef>
            </a:pPr>
            <a:r>
              <a:rPr lang="en-US" sz="2900" b="1" dirty="0"/>
              <a:t>Acid </a:t>
            </a:r>
            <a:r>
              <a:rPr lang="en-US" sz="2900" b="1" dirty="0" smtClean="0"/>
              <a:t>Stabilizers: </a:t>
            </a:r>
            <a:r>
              <a:rPr lang="en-US" sz="2900" dirty="0" err="1" smtClean="0"/>
              <a:t>Tromethamine</a:t>
            </a:r>
            <a:r>
              <a:rPr lang="en-US" sz="2900" dirty="0" smtClean="0"/>
              <a:t> </a:t>
            </a:r>
            <a:r>
              <a:rPr lang="en-US" sz="2900" dirty="0"/>
              <a:t>&amp; </a:t>
            </a:r>
            <a:r>
              <a:rPr lang="en-US" sz="2900" dirty="0" err="1"/>
              <a:t>Tromethamine</a:t>
            </a:r>
            <a:r>
              <a:rPr lang="en-US" sz="2900" dirty="0"/>
              <a:t> hydrochloride</a:t>
            </a:r>
          </a:p>
          <a:p>
            <a:pPr>
              <a:spcBef>
                <a:spcPts val="0"/>
              </a:spcBef>
            </a:pPr>
            <a:r>
              <a:rPr lang="en-US" sz="2900" b="1" dirty="0" smtClean="0"/>
              <a:t>Salts: </a:t>
            </a:r>
            <a:r>
              <a:rPr lang="en-US" sz="2900" dirty="0" smtClean="0"/>
              <a:t>Sodium </a:t>
            </a:r>
            <a:r>
              <a:rPr lang="en-US" sz="2900" dirty="0"/>
              <a:t>acetate</a:t>
            </a:r>
          </a:p>
          <a:p>
            <a:pPr>
              <a:spcBef>
                <a:spcPts val="0"/>
              </a:spcBef>
            </a:pPr>
            <a:r>
              <a:rPr lang="en-US" sz="2900" b="1" dirty="0" smtClean="0"/>
              <a:t>Sugar: </a:t>
            </a:r>
            <a:r>
              <a:rPr lang="en-US" sz="2900" dirty="0" smtClean="0"/>
              <a:t>Sucrose</a:t>
            </a:r>
            <a:endParaRPr lang="en-US" sz="2900" dirty="0"/>
          </a:p>
          <a:p>
            <a:pPr marL="0" indent="0" algn="ctr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40229" y="6488668"/>
            <a:ext cx="7772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A Simple Breakdown of the Ingredients in the COVID Vaccines</a:t>
            </a:r>
            <a:endParaRPr lang="en-US" sz="1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2D895-1611-4CDF-BB32-7844C7CA6364}" type="datetime1">
              <a:rPr lang="en-US" smtClean="0"/>
              <a:t>2/22/2021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629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Pfizer &amp; Moderna </a:t>
            </a:r>
            <a:br>
              <a:rPr lang="en-US" sz="2800" dirty="0" smtClean="0"/>
            </a:br>
            <a:r>
              <a:rPr lang="en-US" sz="2800" dirty="0" smtClean="0"/>
              <a:t>vaccine ingredients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900" b="1" dirty="0" smtClean="0">
                <a:solidFill>
                  <a:srgbClr val="C00000"/>
                </a:solidFill>
              </a:rPr>
              <a:t>Pfizer: </a:t>
            </a:r>
          </a:p>
          <a:p>
            <a:pPr>
              <a:spcBef>
                <a:spcPts val="0"/>
              </a:spcBef>
            </a:pPr>
            <a:r>
              <a:rPr lang="en-US" sz="2900" b="1" dirty="0" smtClean="0"/>
              <a:t>mRNA </a:t>
            </a:r>
            <a:r>
              <a:rPr lang="en-US" sz="2900" dirty="0" smtClean="0"/>
              <a:t>(messenger </a:t>
            </a:r>
            <a:r>
              <a:rPr lang="en-US" sz="2900" dirty="0"/>
              <a:t>ribonucleic acid, </a:t>
            </a:r>
            <a:r>
              <a:rPr lang="en-US" sz="2900" dirty="0" smtClean="0"/>
              <a:t>mRNA fragment that encodes the SARS-CoV-2 spike protein, only </a:t>
            </a:r>
            <a:r>
              <a:rPr lang="en-US" sz="2900" dirty="0"/>
              <a:t>active ingredient in the </a:t>
            </a:r>
            <a:r>
              <a:rPr lang="en-US" sz="2900" dirty="0" smtClean="0"/>
              <a:t>vaccine, </a:t>
            </a:r>
            <a:r>
              <a:rPr lang="en-US" sz="2900" dirty="0"/>
              <a:t>c</a:t>
            </a:r>
            <a:r>
              <a:rPr lang="en-US" sz="2900" dirty="0" smtClean="0"/>
              <a:t>an NOT change your genes or DNA) </a:t>
            </a:r>
            <a:endParaRPr lang="en-US" sz="2900" dirty="0"/>
          </a:p>
          <a:p>
            <a:pPr>
              <a:spcBef>
                <a:spcPts val="0"/>
              </a:spcBef>
            </a:pPr>
            <a:r>
              <a:rPr lang="en-US" sz="2900" b="1" dirty="0" smtClean="0"/>
              <a:t>Lipids </a:t>
            </a:r>
            <a:r>
              <a:rPr lang="en-US" sz="2900" dirty="0" smtClean="0"/>
              <a:t>(to </a:t>
            </a:r>
            <a:r>
              <a:rPr lang="en-US" sz="2900" dirty="0"/>
              <a:t>envelop &amp; protect </a:t>
            </a:r>
            <a:r>
              <a:rPr lang="en-US" sz="2900" dirty="0" smtClean="0"/>
              <a:t>mRNA): (4-hydroxybutyl)</a:t>
            </a:r>
            <a:r>
              <a:rPr lang="en-US" sz="2900" dirty="0" err="1" smtClean="0"/>
              <a:t>azanediyl</a:t>
            </a:r>
            <a:r>
              <a:rPr lang="en-US" sz="2900" dirty="0" smtClean="0"/>
              <a:t>)</a:t>
            </a:r>
            <a:r>
              <a:rPr lang="en-US" sz="2900" dirty="0" err="1" smtClean="0"/>
              <a:t>bis</a:t>
            </a:r>
            <a:r>
              <a:rPr lang="en-US" sz="2900" dirty="0" smtClean="0"/>
              <a:t>(hexane-6,1-diyl)</a:t>
            </a:r>
            <a:r>
              <a:rPr lang="en-US" sz="2900" dirty="0" err="1" smtClean="0"/>
              <a:t>bis</a:t>
            </a:r>
            <a:r>
              <a:rPr lang="en-US" sz="2900" dirty="0" smtClean="0"/>
              <a:t>; (</a:t>
            </a:r>
            <a:r>
              <a:rPr lang="en-US" sz="2900" dirty="0"/>
              <a:t>2-hexyldecanoate), 2 [</a:t>
            </a:r>
            <a:r>
              <a:rPr lang="en-US" sz="2900" dirty="0">
                <a:solidFill>
                  <a:srgbClr val="3333FF"/>
                </a:solidFill>
              </a:rPr>
              <a:t>(polyethylene glycol)-2000</a:t>
            </a:r>
            <a:r>
              <a:rPr lang="en-US" sz="2900" dirty="0"/>
              <a:t>]-N,N-</a:t>
            </a:r>
            <a:r>
              <a:rPr lang="en-US" sz="2900" dirty="0" err="1"/>
              <a:t>ditetradecylacetamide</a:t>
            </a:r>
            <a:r>
              <a:rPr lang="en-US" sz="2900" dirty="0"/>
              <a:t>; 1,2-Distearoyl-snglycero-3- </a:t>
            </a:r>
            <a:r>
              <a:rPr lang="en-US" sz="2900" dirty="0" err="1"/>
              <a:t>phosphocholine</a:t>
            </a:r>
            <a:r>
              <a:rPr lang="en-US" sz="2900" dirty="0" smtClean="0"/>
              <a:t>; cholesterol</a:t>
            </a:r>
            <a:endParaRPr lang="en-US" sz="2900" dirty="0"/>
          </a:p>
          <a:p>
            <a:pPr>
              <a:spcBef>
                <a:spcPts val="0"/>
              </a:spcBef>
            </a:pPr>
            <a:r>
              <a:rPr lang="en-US" sz="2900" b="1" dirty="0" smtClean="0"/>
              <a:t>Salts &amp; buffer </a:t>
            </a:r>
            <a:r>
              <a:rPr lang="en-US" sz="2900" dirty="0" smtClean="0"/>
              <a:t>(balance </a:t>
            </a:r>
            <a:r>
              <a:rPr lang="en-US" sz="2900" dirty="0"/>
              <a:t>the </a:t>
            </a:r>
            <a:r>
              <a:rPr lang="en-US" sz="2900" dirty="0" smtClean="0"/>
              <a:t>acidity): potassium chloride; monobasic </a:t>
            </a:r>
            <a:r>
              <a:rPr lang="en-US" sz="2900" dirty="0"/>
              <a:t>potassium </a:t>
            </a:r>
            <a:r>
              <a:rPr lang="en-US" sz="2900" dirty="0" smtClean="0"/>
              <a:t>phosphate;  sodium chloride; dibasic </a:t>
            </a:r>
            <a:r>
              <a:rPr lang="en-US" sz="2900" dirty="0"/>
              <a:t>sodium phosphate </a:t>
            </a:r>
            <a:r>
              <a:rPr lang="en-US" sz="2900" dirty="0" err="1"/>
              <a:t>dihydrate</a:t>
            </a:r>
            <a:endParaRPr lang="en-US" sz="2900" dirty="0"/>
          </a:p>
          <a:p>
            <a:pPr>
              <a:spcBef>
                <a:spcPts val="0"/>
              </a:spcBef>
            </a:pPr>
            <a:r>
              <a:rPr lang="en-US" sz="2900" b="1" dirty="0"/>
              <a:t>Sugar </a:t>
            </a:r>
            <a:r>
              <a:rPr lang="en-US" sz="2900" dirty="0" smtClean="0"/>
              <a:t>(basic </a:t>
            </a:r>
            <a:r>
              <a:rPr lang="en-US" sz="2900" dirty="0"/>
              <a:t>table sugar, helps maintain their shape during </a:t>
            </a:r>
            <a:r>
              <a:rPr lang="en-US" sz="2900" dirty="0" smtClean="0"/>
              <a:t>freezing): sucrose</a:t>
            </a:r>
            <a:endParaRPr lang="en-US" sz="2900" dirty="0"/>
          </a:p>
          <a:p>
            <a:pPr>
              <a:spcBef>
                <a:spcPts val="0"/>
              </a:spcBef>
            </a:pPr>
            <a:endParaRPr lang="en-US" sz="2900" b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2900" b="1" dirty="0" smtClean="0">
                <a:solidFill>
                  <a:srgbClr val="C00000"/>
                </a:solidFill>
              </a:rPr>
              <a:t>Moderna :</a:t>
            </a:r>
            <a:endParaRPr lang="en-US" sz="2900" b="1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</a:pPr>
            <a:r>
              <a:rPr lang="en-US" sz="2900" b="1" dirty="0" smtClean="0"/>
              <a:t>mRNA </a:t>
            </a:r>
            <a:r>
              <a:rPr lang="en-US" sz="2900" dirty="0" smtClean="0"/>
              <a:t>(mRNA </a:t>
            </a:r>
            <a:r>
              <a:rPr lang="en-US" sz="2900" dirty="0" smtClean="0"/>
              <a:t>that encodes the spike protein): 1276 </a:t>
            </a:r>
            <a:r>
              <a:rPr lang="en-US" sz="2900" dirty="0" smtClean="0"/>
              <a:t>bases </a:t>
            </a:r>
            <a:endParaRPr lang="en-US" sz="2900" dirty="0"/>
          </a:p>
          <a:p>
            <a:pPr>
              <a:spcBef>
                <a:spcPts val="0"/>
              </a:spcBef>
            </a:pPr>
            <a:r>
              <a:rPr lang="en-US" sz="2900" b="1" dirty="0" smtClean="0"/>
              <a:t>Lipids</a:t>
            </a:r>
            <a:r>
              <a:rPr lang="en-US" sz="2900" dirty="0"/>
              <a:t> </a:t>
            </a:r>
            <a:r>
              <a:rPr lang="en-US" sz="2900" dirty="0" smtClean="0"/>
              <a:t>(to envelop &amp; protect mRNA): SM-102; 1,2-dimyristoyl-rac-glycero3-methoxypolyethylene glycol-2000 </a:t>
            </a:r>
            <a:r>
              <a:rPr lang="en-US" sz="2900" dirty="0"/>
              <a:t>[</a:t>
            </a:r>
            <a:r>
              <a:rPr lang="en-US" sz="2900" dirty="0">
                <a:solidFill>
                  <a:srgbClr val="3333FF"/>
                </a:solidFill>
              </a:rPr>
              <a:t>PEG2000</a:t>
            </a:r>
            <a:r>
              <a:rPr lang="en-US" sz="2900" dirty="0"/>
              <a:t>-DMG</a:t>
            </a:r>
            <a:r>
              <a:rPr lang="en-US" sz="2900" dirty="0" smtClean="0"/>
              <a:t>]; cholesterol; 1,2-distearoyl-snglycero-3-phosphocholine </a:t>
            </a:r>
            <a:r>
              <a:rPr lang="en-US" sz="2900" dirty="0"/>
              <a:t>[DSPC]</a:t>
            </a:r>
          </a:p>
          <a:p>
            <a:pPr>
              <a:spcBef>
                <a:spcPts val="0"/>
              </a:spcBef>
            </a:pPr>
            <a:r>
              <a:rPr lang="en-US" sz="2900" b="1" dirty="0" smtClean="0"/>
              <a:t>Acids: </a:t>
            </a:r>
            <a:r>
              <a:rPr lang="en-US" sz="2900" dirty="0"/>
              <a:t>a</a:t>
            </a:r>
            <a:r>
              <a:rPr lang="en-US" sz="2900" dirty="0" smtClean="0"/>
              <a:t>cetic </a:t>
            </a:r>
            <a:r>
              <a:rPr lang="en-US" sz="2900" dirty="0"/>
              <a:t>acid</a:t>
            </a:r>
          </a:p>
          <a:p>
            <a:pPr>
              <a:spcBef>
                <a:spcPts val="0"/>
              </a:spcBef>
            </a:pPr>
            <a:r>
              <a:rPr lang="en-US" sz="2900" b="1" dirty="0"/>
              <a:t>Acid </a:t>
            </a:r>
            <a:r>
              <a:rPr lang="en-US" sz="2900" b="1" dirty="0" smtClean="0"/>
              <a:t>Stabilizers: </a:t>
            </a:r>
            <a:r>
              <a:rPr lang="en-US" sz="2900" dirty="0" err="1" smtClean="0"/>
              <a:t>Tromethamine</a:t>
            </a:r>
            <a:r>
              <a:rPr lang="en-US" sz="2900" dirty="0" smtClean="0"/>
              <a:t> </a:t>
            </a:r>
            <a:r>
              <a:rPr lang="en-US" sz="2900" dirty="0"/>
              <a:t>&amp; </a:t>
            </a:r>
            <a:r>
              <a:rPr lang="en-US" sz="2900" dirty="0" err="1"/>
              <a:t>Tromethamine</a:t>
            </a:r>
            <a:r>
              <a:rPr lang="en-US" sz="2900" dirty="0"/>
              <a:t> </a:t>
            </a:r>
            <a:r>
              <a:rPr lang="en-US" sz="2900" dirty="0" smtClean="0"/>
              <a:t>hydrochloride (buffer)</a:t>
            </a:r>
            <a:endParaRPr lang="en-US" sz="2900" dirty="0"/>
          </a:p>
          <a:p>
            <a:pPr>
              <a:spcBef>
                <a:spcPts val="0"/>
              </a:spcBef>
            </a:pPr>
            <a:r>
              <a:rPr lang="en-US" sz="2900" b="1" dirty="0" smtClean="0"/>
              <a:t>Salts: </a:t>
            </a:r>
            <a:r>
              <a:rPr lang="en-US" sz="2900" dirty="0" smtClean="0"/>
              <a:t>Sodium </a:t>
            </a:r>
            <a:r>
              <a:rPr lang="en-US" sz="2900" dirty="0"/>
              <a:t>acetate</a:t>
            </a:r>
          </a:p>
          <a:p>
            <a:pPr>
              <a:spcBef>
                <a:spcPts val="0"/>
              </a:spcBef>
            </a:pPr>
            <a:r>
              <a:rPr lang="en-US" sz="2900" b="1" dirty="0" smtClean="0"/>
              <a:t>Sugar: </a:t>
            </a:r>
            <a:r>
              <a:rPr lang="en-US" sz="2900" dirty="0" smtClean="0"/>
              <a:t>Sucrose</a:t>
            </a:r>
            <a:endParaRPr lang="en-US" sz="2900" dirty="0"/>
          </a:p>
          <a:p>
            <a:pPr marL="0" indent="0" algn="ctr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40229" y="6488668"/>
            <a:ext cx="7772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A Simple Breakdown of the Ingredients in the COVID Vaccines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3657600" y="6073170"/>
            <a:ext cx="1555234" cy="41549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Anaphylaxis:</a:t>
            </a:r>
          </a:p>
          <a:p>
            <a:pPr algn="ctr"/>
            <a:r>
              <a:rPr lang="en-US" sz="1050" dirty="0" smtClean="0"/>
              <a:t>2-5/10E6 vs 1/5x10E3 flu</a:t>
            </a:r>
            <a:endParaRPr lang="en-US" sz="105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E70B-FBE4-4B3E-BABB-681CBBBF9039}" type="datetime1">
              <a:rPr lang="en-US" smtClean="0"/>
              <a:t>2/22/2021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5A17-C157-40CA-88AE-5AB7CEF78DAC}" type="slidenum">
              <a:rPr lang="en-US" smtClean="0"/>
              <a:t>38</a:t>
            </a:fld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60" y="2286000"/>
            <a:ext cx="319547" cy="194711"/>
          </a:xfrm>
          <a:prstGeom prst="rect">
            <a:avLst/>
          </a:prstGeom>
          <a:noFill/>
          <a:ln w="9525">
            <a:solidFill>
              <a:srgbClr val="3333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053" y="4267200"/>
            <a:ext cx="319547" cy="194711"/>
          </a:xfrm>
          <a:prstGeom prst="rect">
            <a:avLst/>
          </a:prstGeom>
          <a:noFill/>
          <a:ln w="9525">
            <a:solidFill>
              <a:srgbClr val="3333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1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How your body is infected with SARS-CoV-2</a:t>
            </a:r>
            <a:endParaRPr lang="en-US" sz="2800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20" y="1600200"/>
            <a:ext cx="809735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644962" y="4052878"/>
            <a:ext cx="145103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Transmembrane Serine Protease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F4D0-BC3D-471D-93C1-CFD9F79B28DE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68716-C54B-4862-BEAF-933FFA30796B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77000" y="1567934"/>
            <a:ext cx="189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Adaptive &amp; lasting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28657" y="1479176"/>
            <a:ext cx="2895600" cy="3134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48400" y="3723094"/>
            <a:ext cx="2895600" cy="3134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80314" y="5247094"/>
            <a:ext cx="2895600" cy="3134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9473045">
            <a:off x="4971342" y="5522516"/>
            <a:ext cx="1304612" cy="1110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0" y="4800600"/>
            <a:ext cx="12009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</a:rPr>
              <a:t>m</a:t>
            </a:r>
            <a:r>
              <a:rPr lang="en-US" sz="800" dirty="0" smtClean="0">
                <a:solidFill>
                  <a:srgbClr val="C00000"/>
                </a:solidFill>
              </a:rPr>
              <a:t>any different proteins </a:t>
            </a:r>
            <a:endParaRPr lang="en-US" sz="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76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How your body is infected with SARS-CoV-2</a:t>
            </a:r>
            <a:endParaRPr lang="en-US" sz="2800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20" y="1600200"/>
            <a:ext cx="809735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644962" y="4052878"/>
            <a:ext cx="145103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Transmembrane Serine Protease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1AB17-2EAF-463E-9849-1741A1EB369F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68716-C54B-4862-BEAF-933FFA30796B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77000" y="1567934"/>
            <a:ext cx="189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Adaptive &amp; lasting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28657" y="1479176"/>
            <a:ext cx="2895600" cy="3134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48400" y="3723094"/>
            <a:ext cx="2895600" cy="3134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80314" y="5247094"/>
            <a:ext cx="2895600" cy="3134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9473045">
            <a:off x="4971342" y="5522516"/>
            <a:ext cx="1304612" cy="1110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352800" y="3080747"/>
            <a:ext cx="304800" cy="2720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55333" y="3343835"/>
            <a:ext cx="1564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385D8A"/>
                </a:solidFill>
              </a:rPr>
              <a:t>RNA instructions for  building </a:t>
            </a:r>
          </a:p>
          <a:p>
            <a:r>
              <a:rPr lang="en-US" sz="800" dirty="0" smtClean="0">
                <a:solidFill>
                  <a:srgbClr val="385D8A"/>
                </a:solidFill>
              </a:rPr>
              <a:t>the whole virus (=many proteins)</a:t>
            </a:r>
            <a:endParaRPr lang="en-US" sz="800" dirty="0">
              <a:solidFill>
                <a:srgbClr val="385D8A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0000" y="4800600"/>
            <a:ext cx="12009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</a:rPr>
              <a:t>m</a:t>
            </a:r>
            <a:r>
              <a:rPr lang="en-US" sz="800" dirty="0" smtClean="0">
                <a:solidFill>
                  <a:srgbClr val="C00000"/>
                </a:solidFill>
              </a:rPr>
              <a:t>any different proteins 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58704" y="5532130"/>
            <a:ext cx="1303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One in =&gt; 100 out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0337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20" y="1600200"/>
            <a:ext cx="809735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953000" y="4038600"/>
            <a:ext cx="145103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Transmembrane Serine Protease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47685-BD21-47E8-91B1-A0A1275F6ABD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68716-C54B-4862-BEAF-933FFA30796B}" type="slidenum">
              <a:rPr lang="en-US" smtClean="0"/>
              <a:t>6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How your immune system responds to SARS-CoV-2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9324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20" y="1600200"/>
            <a:ext cx="809735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953000" y="4038600"/>
            <a:ext cx="145103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Transmembrane Serine Protease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47685-BD21-47E8-91B1-A0A1275F6ABD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68716-C54B-4862-BEAF-933FFA30796B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24600" y="1248101"/>
            <a:ext cx="217719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Versatile, a</a:t>
            </a:r>
            <a:r>
              <a:rPr lang="en-US" dirty="0" smtClean="0">
                <a:solidFill>
                  <a:srgbClr val="C00000"/>
                </a:solidFill>
              </a:rPr>
              <a:t>daptive </a:t>
            </a:r>
            <a:r>
              <a:rPr lang="en-US" dirty="0" smtClean="0">
                <a:solidFill>
                  <a:srgbClr val="C00000"/>
                </a:solidFill>
              </a:rPr>
              <a:t>&amp; </a:t>
            </a:r>
            <a:endParaRPr lang="en-US" dirty="0" smtClean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dirty="0" smtClean="0">
                <a:solidFill>
                  <a:srgbClr val="C00000"/>
                </a:solidFill>
              </a:rPr>
              <a:t>asting immunity:</a:t>
            </a: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 smtClean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 smtClean="0">
                <a:solidFill>
                  <a:srgbClr val="C00000"/>
                </a:solidFill>
              </a:rPr>
              <a:t>omplex &amp; takes 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t</a:t>
            </a:r>
            <a:r>
              <a:rPr lang="en-US" dirty="0" smtClean="0">
                <a:solidFill>
                  <a:srgbClr val="C00000"/>
                </a:solidFill>
              </a:rPr>
              <a:t>ime to develop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How your immune system responds to SARS-CoV-2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8340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How your body is infected with SARS-CoV-2</a:t>
            </a:r>
            <a:endParaRPr lang="en-US" sz="2800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20" y="1600200"/>
            <a:ext cx="809735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644962" y="4052878"/>
            <a:ext cx="145103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Transmembrane Serine Protease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E47EA-1623-4528-A4D1-A6D95C9AFE4F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68716-C54B-4862-BEAF-933FFA30796B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77000" y="1567934"/>
            <a:ext cx="189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Adaptive &amp; lasting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28657" y="1447800"/>
            <a:ext cx="2895600" cy="3134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48400" y="3723094"/>
            <a:ext cx="2895600" cy="3134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80314" y="5247094"/>
            <a:ext cx="2895600" cy="3134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9473045">
            <a:off x="4971342" y="5522516"/>
            <a:ext cx="1304612" cy="1110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rved Up Arrow 7"/>
          <p:cNvSpPr/>
          <p:nvPr/>
        </p:nvSpPr>
        <p:spPr>
          <a:xfrm>
            <a:off x="5867400" y="5290547"/>
            <a:ext cx="2062749" cy="83054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229" y="3723094"/>
            <a:ext cx="2582049" cy="144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455229" y="3099175"/>
            <a:ext cx="258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Organs </a:t>
            </a:r>
            <a:endParaRPr lang="en-US" dirty="0" smtClean="0">
              <a:solidFill>
                <a:srgbClr val="C00000"/>
              </a:solidFill>
            </a:endParaRP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infected &amp; </a:t>
            </a:r>
            <a:r>
              <a:rPr lang="en-US" dirty="0" smtClean="0">
                <a:solidFill>
                  <a:srgbClr val="C00000"/>
                </a:solidFill>
              </a:rPr>
              <a:t>affected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58704" y="5532130"/>
            <a:ext cx="1321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385D8A"/>
                </a:solidFill>
              </a:rPr>
              <a:t>One in =&gt; 100 out</a:t>
            </a:r>
            <a:endParaRPr lang="en-US" sz="1200" b="1" dirty="0">
              <a:solidFill>
                <a:srgbClr val="385D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8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One-two-three punch: </a:t>
            </a:r>
            <a:br>
              <a:rPr lang="en-US" sz="2800" dirty="0"/>
            </a:br>
            <a:r>
              <a:rPr lang="en-US" sz="2200" dirty="0"/>
              <a:t>blood volume </a:t>
            </a:r>
            <a:r>
              <a:rPr lang="en-US" sz="2200" dirty="0" smtClean="0"/>
              <a:t>dysregulation </a:t>
            </a:r>
            <a:r>
              <a:rPr lang="en-US" sz="2200" dirty="0"/>
              <a:t>+ viral damage + inflammation</a:t>
            </a:r>
            <a:endParaRPr lang="en-US" sz="2800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8080297" cy="4525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76400" y="1708666"/>
            <a:ext cx="1268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Smell, taste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AC408-2CD0-4AFF-BD3C-BBBE167852C9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68716-C54B-4862-BEAF-933FFA30796B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57800" y="5791200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insulin</a:t>
            </a:r>
            <a:endParaRPr lang="en-US" dirty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6" r="18980"/>
          <a:stretch/>
        </p:blipFill>
        <p:spPr bwMode="auto">
          <a:xfrm>
            <a:off x="5143500" y="4344036"/>
            <a:ext cx="876300" cy="913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10819" y="4800600"/>
            <a:ext cx="109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intestines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72655" y="4038600"/>
            <a:ext cx="165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Cytokine Storm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87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3558</TotalTime>
  <Words>882</Words>
  <Application>Microsoft Office PowerPoint</Application>
  <PresentationFormat>On-screen Show (4:3)</PresentationFormat>
  <Paragraphs>308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COVID-19 Vaccines</vt:lpstr>
      <vt:lpstr>How you get infected with SARS-CoV-2</vt:lpstr>
      <vt:lpstr>How you get infected with SARS-CoV-2</vt:lpstr>
      <vt:lpstr>How your body is infected with SARS-CoV-2</vt:lpstr>
      <vt:lpstr>How your body is infected with SARS-CoV-2</vt:lpstr>
      <vt:lpstr>How your immune system responds to SARS-CoV-2</vt:lpstr>
      <vt:lpstr>How your immune system responds to SARS-CoV-2</vt:lpstr>
      <vt:lpstr>How your body is infected with SARS-CoV-2</vt:lpstr>
      <vt:lpstr>One-two-three punch:  blood volume dysregulation + viral damage + inflammation</vt:lpstr>
      <vt:lpstr>95% of Americans killed by COVID-19 were 50 or older </vt:lpstr>
      <vt:lpstr>How to prevent acute SARS-CoV-2 infections? Pre-alert and train the immune system </vt:lpstr>
      <vt:lpstr>PowerPoint Presentation</vt:lpstr>
      <vt:lpstr>PowerPoint Presentation</vt:lpstr>
      <vt:lpstr>PowerPoint Presentation</vt:lpstr>
      <vt:lpstr>PowerPoint Presentation</vt:lpstr>
      <vt:lpstr>Antibody Response</vt:lpstr>
      <vt:lpstr>Options for building an immunity without actual SARS-CoV-2 infection </vt:lpstr>
      <vt:lpstr>Building immune response without an infection: many ways, each with pluses &amp; minuses</vt:lpstr>
      <vt:lpstr>COVID vaccines in the USA:  Pfizer and Moderna, J&amp;J coming along soon</vt:lpstr>
      <vt:lpstr>PowerPoint Presentation</vt:lpstr>
      <vt:lpstr>PowerPoint Presentation</vt:lpstr>
      <vt:lpstr>Pfizer Vaccine = Pfizer + BioNTech (German) =   BNT162b2 =  tozinameran = Comirnaty = 95% efficacy =0.3ml (30ug mRNA) </vt:lpstr>
      <vt:lpstr>Pfizer Vaccine = Pfizer + BioNTech (German) =   BNT162b2 =  tozinameran = Comirnaty = 95% efficacy =0.3ml </vt:lpstr>
      <vt:lpstr>Pfizer Vaccine = Pfizer + BioNTech (German) =   BNT162b2 =  tozinameran = Comirnaty = 95% efficacy =0.3ml (30ug RNA) </vt:lpstr>
      <vt:lpstr>Pfizer Vaccine = Pfizer + BioNTech (German) =   BNT162b2 =  tozinameran = Comirnaty = 95% efficacy =0.3ml </vt:lpstr>
      <vt:lpstr>Pfizer Vaccine = Pfizer + BioNTech (German) =   BNT162b2 =  tozinameran = Comirnaty = 95% efficacy =0.3ml </vt:lpstr>
      <vt:lpstr>Pfizer Vaccine = Pfizer + BioNTech (German) =   BNT162b2 =  tozinameran = Comirnaty = 95% efficacy =0.3ml </vt:lpstr>
      <vt:lpstr>Pfizer Vaccine = Pfizer + BioNTech (German) =   BNT162b2 =  tozinameran = Comirnaty = 95% efficacy =0.3ml </vt:lpstr>
      <vt:lpstr>Pfizer Vaccine = Pfizer + BioNTech (German) =   BNT162b2 =  tozinameran = Comirnaty = 95% efficacy =0.3ml </vt:lpstr>
      <vt:lpstr>Pfizer Vaccine = Pfizer + BioNTech (German) =   BNT162b2 =  tozinameran = Comirnaty = 95% efficacy =0.3ml </vt:lpstr>
      <vt:lpstr>Pfizer Vaccine = Pfizer + BioNTech (German) =   BNT162b2 =  tozinameran = Comirnaty = 95% efficacy =0.3ml </vt:lpstr>
      <vt:lpstr>Protection can not be more obvious </vt:lpstr>
      <vt:lpstr>Pfizer Vaccine = Pfizer + BioNTech (German) =   BNT162b2 =  tozinameran  = Comirnaty = 95% efficacy =0.3ml </vt:lpstr>
      <vt:lpstr>Moderna Vaccine = Moderna (MA, USA)  + National Institutes of Health (NIH) =  mRNA-1273 = 94.1% efficacy =0.5ml (100ug RNA)  </vt:lpstr>
      <vt:lpstr>Johnson &amp; Johnson Vaccine: = JNJ-78436735 or Ad26.COV2.S  Janssen Pharmaceutics (Belgium)  &amp; Beth Israel Hospital (USA)  = Single dose = ~72% efficacy   </vt:lpstr>
      <vt:lpstr>Novavax Vaccine: = NVX-CoV2373 Novavax (MD) = Double dose; protein based = ~89% efficacy; in Phase 3   </vt:lpstr>
      <vt:lpstr>Pfizer &amp; Moderna  vaccine ingredients </vt:lpstr>
      <vt:lpstr>Pfizer &amp; Moderna  vaccine ingredients </vt:lpstr>
    </vt:vector>
  </TitlesOfParts>
  <Company>NMT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Snezna Rogelj</dc:creator>
  <cp:lastModifiedBy>Snezna Rogelj</cp:lastModifiedBy>
  <cp:revision>86</cp:revision>
  <cp:lastPrinted>2021-02-22T17:17:03Z</cp:lastPrinted>
  <dcterms:created xsi:type="dcterms:W3CDTF">2021-02-16T02:27:44Z</dcterms:created>
  <dcterms:modified xsi:type="dcterms:W3CDTF">2021-02-22T22:28:15Z</dcterms:modified>
</cp:coreProperties>
</file>